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58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8B80-BA07-4041-A8CF-0BB1E3444294}" type="datetimeFigureOut">
              <a:rPr lang="ru-RU" smtClean="0"/>
              <a:pPr/>
              <a:t>12.10.2019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C1F6385-9DEB-48CB-88E6-56062ADF85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8B80-BA07-4041-A8CF-0BB1E3444294}" type="datetimeFigureOut">
              <a:rPr lang="ru-RU" smtClean="0"/>
              <a:pPr/>
              <a:t>12.10.2019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6385-9DEB-48CB-88E6-56062ADF85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8B80-BA07-4041-A8CF-0BB1E3444294}" type="datetimeFigureOut">
              <a:rPr lang="ru-RU" smtClean="0"/>
              <a:pPr/>
              <a:t>12.10.2019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6385-9DEB-48CB-88E6-56062ADF85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8B80-BA07-4041-A8CF-0BB1E3444294}" type="datetimeFigureOut">
              <a:rPr lang="ru-RU" smtClean="0"/>
              <a:pPr/>
              <a:t>12.10.2019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6385-9DEB-48CB-88E6-56062ADF85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8B80-BA07-4041-A8CF-0BB1E3444294}" type="datetimeFigureOut">
              <a:rPr lang="ru-RU" smtClean="0"/>
              <a:pPr/>
              <a:t>12.10.2019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1F6385-9DEB-48CB-88E6-56062ADF85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8B80-BA07-4041-A8CF-0BB1E3444294}" type="datetimeFigureOut">
              <a:rPr lang="ru-RU" smtClean="0"/>
              <a:pPr/>
              <a:t>12.10.2019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6385-9DEB-48CB-88E6-56062ADF85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8B80-BA07-4041-A8CF-0BB1E3444294}" type="datetimeFigureOut">
              <a:rPr lang="ru-RU" smtClean="0"/>
              <a:pPr/>
              <a:t>12.10.2019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6385-9DEB-48CB-88E6-56062ADF85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8B80-BA07-4041-A8CF-0BB1E3444294}" type="datetimeFigureOut">
              <a:rPr lang="ru-RU" smtClean="0"/>
              <a:pPr/>
              <a:t>12.10.2019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6385-9DEB-48CB-88E6-56062ADF85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8B80-BA07-4041-A8CF-0BB1E3444294}" type="datetimeFigureOut">
              <a:rPr lang="ru-RU" smtClean="0"/>
              <a:pPr/>
              <a:t>12.10.2019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6385-9DEB-48CB-88E6-56062ADF85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8B80-BA07-4041-A8CF-0BB1E3444294}" type="datetimeFigureOut">
              <a:rPr lang="ru-RU" smtClean="0"/>
              <a:pPr/>
              <a:t>12.10.2019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F6385-9DEB-48CB-88E6-56062ADF85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8B80-BA07-4041-A8CF-0BB1E3444294}" type="datetimeFigureOut">
              <a:rPr lang="ru-RU" smtClean="0"/>
              <a:pPr/>
              <a:t>12.10.2019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C1F6385-9DEB-48CB-88E6-56062ADF85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9738B80-BA07-4041-A8CF-0BB1E3444294}" type="datetimeFigureOut">
              <a:rPr lang="ru-RU" smtClean="0"/>
              <a:pPr/>
              <a:t>12.10.2019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5C1F6385-9DEB-48CB-88E6-56062ADF85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470025"/>
          </a:xfrm>
        </p:spPr>
        <p:txBody>
          <a:bodyPr>
            <a:noAutofit/>
          </a:bodyPr>
          <a:lstStyle/>
          <a:p>
            <a:r>
              <a:rPr lang="ru-RU" sz="2800" dirty="0" smtClean="0"/>
              <a:t>Организация совместных социокультурных образовательных практик старшеклассников и студентов как инновационная форма преемственности школы и вуза в решении задач профессионального самоопределения учащихся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Инновационный образовательный проект</a:t>
            </a:r>
          </a:p>
          <a:p>
            <a:r>
              <a:rPr lang="ru-RU" dirty="0" smtClean="0"/>
              <a:t>МБОУ СОШ №24 г. Краснодара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99732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Условие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содержание совместной деятельности старшеклассников и студентов должно включать совершение </a:t>
            </a:r>
            <a:r>
              <a:rPr lang="ru-RU" sz="2800" dirty="0" err="1"/>
              <a:t>разноуровневых</a:t>
            </a:r>
            <a:r>
              <a:rPr lang="ru-RU" sz="2800" dirty="0"/>
              <a:t> (в зависимости от степени готовности участников) </a:t>
            </a:r>
            <a:r>
              <a:rPr lang="ru-RU" sz="2800" dirty="0" err="1"/>
              <a:t>допрофессиональных</a:t>
            </a:r>
            <a:r>
              <a:rPr lang="ru-RU" sz="2800" dirty="0"/>
              <a:t> продуктивных проб, сопровождаемых рефлексией состоявшегося шага продвижения по индивидуальной образовательной траектории</a:t>
            </a:r>
          </a:p>
        </p:txBody>
      </p:sp>
    </p:spTree>
    <p:extLst>
      <p:ext uri="{BB962C8B-B14F-4D97-AF65-F5344CB8AC3E}">
        <p14:creationId xmlns:p14="http://schemas.microsoft.com/office/powerpoint/2010/main" xmlns="" val="527472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разработать и экспериментально обосновать модель преемственной связи взаимодействия школы и вуза, реализуемую в форме проектирования и осуществления совместных социокультурных практик старшеклассников и </a:t>
            </a:r>
            <a:r>
              <a:rPr lang="ru-RU" sz="2800" dirty="0" smtClean="0"/>
              <a:t>студентов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4229912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1. Проанализировать ситуацию становления готовности учащихся старших классов к построению непрерывной индивидуальной образовательной траектории на этапе перехода в образовательную систему вуза и выявить актуальные дефициты опыта и образовательной самостоятельности.</a:t>
            </a:r>
          </a:p>
          <a:p>
            <a:r>
              <a:rPr lang="ru-RU" dirty="0"/>
              <a:t>2. Спроектировать систему преемственного взаимодействия «школа – вуз» в формате сетевого образовательного партнерства и разработать ее нормативно-правовую базу.</a:t>
            </a:r>
          </a:p>
          <a:p>
            <a:r>
              <a:rPr lang="ru-RU" dirty="0"/>
              <a:t>3. Построить и апробировать модель готовности старшеклассников к построению непрерывной индивидуальной образовательной траектории на этапе перехода в образовательную систему вуза и разработать методическую систему ее оценки.</a:t>
            </a:r>
          </a:p>
          <a:p>
            <a:r>
              <a:rPr lang="ru-RU" dirty="0"/>
              <a:t>4. Разработать концептуальную модель совместной социокультурной практики старшеклассников и студентов в форматах офлайн и онлайн образовательных событий и ее психолого-педагогического сопровождения.</a:t>
            </a:r>
          </a:p>
          <a:p>
            <a:r>
              <a:rPr lang="ru-RU" dirty="0"/>
              <a:t>5. Разработать методику организации </a:t>
            </a:r>
            <a:r>
              <a:rPr lang="ru-RU" dirty="0" err="1"/>
              <a:t>допрофессиональной</a:t>
            </a:r>
            <a:r>
              <a:rPr lang="ru-RU" dirty="0"/>
              <a:t> пробы как проектной единицы социокультурной образовательной практики старшеклассников и студентов, банк творческих заданий и методических рекомендаций.</a:t>
            </a:r>
          </a:p>
          <a:p>
            <a:r>
              <a:rPr lang="ru-RU" dirty="0"/>
              <a:t>6. Осуществить экспериментальную проверку разработанной модели социокультурной образовательной практики, выявить трудности и риски ее реализации.</a:t>
            </a:r>
          </a:p>
          <a:p>
            <a:r>
              <a:rPr lang="ru-RU" dirty="0"/>
              <a:t>7. Проанализировать и обобщить результаты эксперимента, на основе полученных данных разработать и распространить методические рекомендации по преемственному взаимодействию школы и вуза в решении проблем проектирования непрерывных индивидуальных образовательных траекторий учащихся.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03688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– изучения и обобщения педагогического опыта решения проблем преемственности школы и вуза; </a:t>
            </a:r>
          </a:p>
          <a:p>
            <a:r>
              <a:rPr lang="ru-RU" dirty="0"/>
              <a:t>– моделирования продуктивных коммуникаций старшеклассников и студентов в процессе совместного освоения ими социокультурных образовательных практик; </a:t>
            </a:r>
          </a:p>
          <a:p>
            <a:r>
              <a:rPr lang="ru-RU" dirty="0"/>
              <a:t>– организации сетевого взаимодействия педагогов школы и вуза в процессе формирования инновационных образовательных практик; </a:t>
            </a:r>
          </a:p>
          <a:p>
            <a:r>
              <a:rPr lang="ru-RU" dirty="0"/>
              <a:t>– формирующего педагогического эксперимента по оценке эффективности модели совместных социокультурных образовательных практик старшеклассников и студентов; </a:t>
            </a:r>
          </a:p>
          <a:p>
            <a:r>
              <a:rPr lang="ru-RU" dirty="0"/>
              <a:t>– опроса учащихся и их родителей на предмет выявления их удовлетворенности результатами проведенного эксперимента.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62461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519063"/>
            <a:ext cx="7737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Социокультурная образовательная практика…</a:t>
            </a:r>
            <a:endParaRPr lang="ru-RU" sz="2400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55776" y="1094464"/>
            <a:ext cx="3024336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843808" y="1115452"/>
            <a:ext cx="22118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i="1" dirty="0" err="1">
                <a:solidFill>
                  <a:srgbClr val="000000"/>
                </a:solidFill>
              </a:rPr>
              <a:t>Проблематизация</a:t>
            </a:r>
            <a:endParaRPr lang="ru-RU" i="1" dirty="0">
              <a:solidFill>
                <a:srgbClr val="0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55776" y="1844824"/>
            <a:ext cx="3024336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555776" y="2708920"/>
            <a:ext cx="3024336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288019" y="3573016"/>
            <a:ext cx="3580125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298468" y="5229200"/>
            <a:ext cx="3580125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027961" y="1918258"/>
            <a:ext cx="1867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Целеполагание</a:t>
            </a:r>
            <a:endParaRPr lang="ru-RU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924121" y="2797144"/>
            <a:ext cx="2051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i="1" dirty="0" smtClean="0"/>
              <a:t>Проектирование</a:t>
            </a:r>
            <a:endParaRPr lang="ru-RU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2242654" y="3616950"/>
            <a:ext cx="3625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Продуктивные коммуникации</a:t>
            </a:r>
            <a:endParaRPr lang="ru-RU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2778955" y="5243443"/>
            <a:ext cx="2526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i="1" dirty="0" smtClean="0"/>
              <a:t>Оценка результатов</a:t>
            </a:r>
            <a:endParaRPr lang="ru-RU" i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298468" y="4509120"/>
            <a:ext cx="3569676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647568" y="4553054"/>
            <a:ext cx="2784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Презентация продукта</a:t>
            </a:r>
            <a:endParaRPr lang="ru-RU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1026869" y="6124654"/>
            <a:ext cx="78054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400" b="1" i="1" dirty="0" smtClean="0"/>
              <a:t>…как продуктивная </a:t>
            </a:r>
            <a:r>
              <a:rPr lang="ru-RU" sz="2400" b="1" i="1" dirty="0" err="1" smtClean="0"/>
              <a:t>допрофессиональная</a:t>
            </a:r>
            <a:r>
              <a:rPr lang="ru-RU" sz="2400" b="1" i="1" dirty="0" smtClean="0"/>
              <a:t> проба</a:t>
            </a:r>
            <a:endParaRPr lang="ru-RU" sz="2400" b="1" i="1" dirty="0"/>
          </a:p>
        </p:txBody>
      </p:sp>
      <p:cxnSp>
        <p:nvCxnSpPr>
          <p:cNvPr id="20" name="Прямая со стрелкой 19"/>
          <p:cNvCxnSpPr>
            <a:stCxn id="6" idx="2"/>
            <a:endCxn id="8" idx="0"/>
          </p:cNvCxnSpPr>
          <p:nvPr/>
        </p:nvCxnSpPr>
        <p:spPr>
          <a:xfrm>
            <a:off x="4067944" y="1551664"/>
            <a:ext cx="0" cy="293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8" idx="2"/>
            <a:endCxn id="9" idx="0"/>
          </p:cNvCxnSpPr>
          <p:nvPr/>
        </p:nvCxnSpPr>
        <p:spPr>
          <a:xfrm>
            <a:off x="4067944" y="2302024"/>
            <a:ext cx="0" cy="4068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9" idx="2"/>
            <a:endCxn id="10" idx="0"/>
          </p:cNvCxnSpPr>
          <p:nvPr/>
        </p:nvCxnSpPr>
        <p:spPr>
          <a:xfrm>
            <a:off x="4067944" y="3166120"/>
            <a:ext cx="10138" cy="4068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10" idx="2"/>
            <a:endCxn id="16" idx="0"/>
          </p:cNvCxnSpPr>
          <p:nvPr/>
        </p:nvCxnSpPr>
        <p:spPr>
          <a:xfrm>
            <a:off x="4078082" y="4030216"/>
            <a:ext cx="5224" cy="4789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16" idx="2"/>
            <a:endCxn id="11" idx="0"/>
          </p:cNvCxnSpPr>
          <p:nvPr/>
        </p:nvCxnSpPr>
        <p:spPr>
          <a:xfrm>
            <a:off x="4083306" y="4966320"/>
            <a:ext cx="5225" cy="2628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utoShape 8"/>
          <p:cNvSpPr>
            <a:spLocks noChangeArrowheads="1"/>
          </p:cNvSpPr>
          <p:nvPr/>
        </p:nvSpPr>
        <p:spPr bwMode="auto">
          <a:xfrm>
            <a:off x="684213" y="3357562"/>
            <a:ext cx="791443" cy="91210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prstClr val="black"/>
              </a:solidFill>
              <a:latin typeface="Franklin Gothic Book"/>
            </a:endParaRPr>
          </a:p>
        </p:txBody>
      </p:sp>
      <p:sp>
        <p:nvSpPr>
          <p:cNvPr id="30" name="Oval 9"/>
          <p:cNvSpPr>
            <a:spLocks noChangeArrowheads="1"/>
          </p:cNvSpPr>
          <p:nvPr/>
        </p:nvSpPr>
        <p:spPr bwMode="auto">
          <a:xfrm>
            <a:off x="827088" y="2797144"/>
            <a:ext cx="504552" cy="538194"/>
          </a:xfrm>
          <a:prstGeom prst="ellipse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prstClr val="black"/>
              </a:solidFill>
              <a:latin typeface="Franklin Gothic Book"/>
            </a:endParaRPr>
          </a:p>
        </p:txBody>
      </p:sp>
      <p:sp>
        <p:nvSpPr>
          <p:cNvPr id="31" name="Oval 10"/>
          <p:cNvSpPr>
            <a:spLocks noChangeArrowheads="1"/>
          </p:cNvSpPr>
          <p:nvPr/>
        </p:nvSpPr>
        <p:spPr bwMode="auto">
          <a:xfrm>
            <a:off x="7307609" y="1846334"/>
            <a:ext cx="696913" cy="627063"/>
          </a:xfrm>
          <a:prstGeom prst="ellipse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prstClr val="black"/>
              </a:solidFill>
              <a:latin typeface="Franklin Gothic Book"/>
            </a:endParaRPr>
          </a:p>
        </p:txBody>
      </p:sp>
      <p:sp>
        <p:nvSpPr>
          <p:cNvPr id="32" name="AutoShape 11"/>
          <p:cNvSpPr>
            <a:spLocks noChangeArrowheads="1"/>
          </p:cNvSpPr>
          <p:nvPr/>
        </p:nvSpPr>
        <p:spPr bwMode="auto">
          <a:xfrm>
            <a:off x="7020272" y="2565472"/>
            <a:ext cx="1295400" cy="1366837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prstClr val="black"/>
              </a:solidFill>
              <a:latin typeface="Franklin Gothic Book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6993" y="4257406"/>
            <a:ext cx="247208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Старшеклассники</a:t>
            </a:r>
            <a:endParaRPr lang="ru-RU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945658" y="1151554"/>
            <a:ext cx="144462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Студенты</a:t>
            </a:r>
            <a:endParaRPr lang="ru-RU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37" name="Прямая со стрелкой 36"/>
          <p:cNvCxnSpPr/>
          <p:nvPr/>
        </p:nvCxnSpPr>
        <p:spPr>
          <a:xfrm flipV="1">
            <a:off x="1253037" y="1484784"/>
            <a:ext cx="1236044" cy="1080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endCxn id="6" idx="3"/>
          </p:cNvCxnSpPr>
          <p:nvPr/>
        </p:nvCxnSpPr>
        <p:spPr>
          <a:xfrm flipH="1" flipV="1">
            <a:off x="5580112" y="1323064"/>
            <a:ext cx="1440160" cy="8368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endCxn id="8" idx="1"/>
          </p:cNvCxnSpPr>
          <p:nvPr/>
        </p:nvCxnSpPr>
        <p:spPr>
          <a:xfrm flipV="1">
            <a:off x="1475656" y="2073424"/>
            <a:ext cx="1080120" cy="9083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endCxn id="8" idx="3"/>
          </p:cNvCxnSpPr>
          <p:nvPr/>
        </p:nvCxnSpPr>
        <p:spPr>
          <a:xfrm flipH="1" flipV="1">
            <a:off x="5580112" y="2073424"/>
            <a:ext cx="1224136" cy="6354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endCxn id="9" idx="1"/>
          </p:cNvCxnSpPr>
          <p:nvPr/>
        </p:nvCxnSpPr>
        <p:spPr>
          <a:xfrm flipV="1">
            <a:off x="1475656" y="2937520"/>
            <a:ext cx="1080120" cy="6794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endCxn id="9" idx="3"/>
          </p:cNvCxnSpPr>
          <p:nvPr/>
        </p:nvCxnSpPr>
        <p:spPr>
          <a:xfrm flipH="1" flipV="1">
            <a:off x="5580112" y="2937520"/>
            <a:ext cx="144016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29" idx="0"/>
            <a:endCxn id="10" idx="1"/>
          </p:cNvCxnSpPr>
          <p:nvPr/>
        </p:nvCxnSpPr>
        <p:spPr>
          <a:xfrm flipV="1">
            <a:off x="1376726" y="3801616"/>
            <a:ext cx="911293" cy="119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endCxn id="14" idx="3"/>
          </p:cNvCxnSpPr>
          <p:nvPr/>
        </p:nvCxnSpPr>
        <p:spPr>
          <a:xfrm flipH="1">
            <a:off x="5868144" y="3573016"/>
            <a:ext cx="1224136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endCxn id="16" idx="1"/>
          </p:cNvCxnSpPr>
          <p:nvPr/>
        </p:nvCxnSpPr>
        <p:spPr>
          <a:xfrm>
            <a:off x="1253037" y="4030216"/>
            <a:ext cx="1045431" cy="707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endCxn id="16" idx="3"/>
          </p:cNvCxnSpPr>
          <p:nvPr/>
        </p:nvCxnSpPr>
        <p:spPr>
          <a:xfrm flipH="1">
            <a:off x="5868144" y="3813615"/>
            <a:ext cx="1439465" cy="9241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>
            <a:stCxn id="34" idx="2"/>
            <a:endCxn id="11" idx="1"/>
          </p:cNvCxnSpPr>
          <p:nvPr/>
        </p:nvCxnSpPr>
        <p:spPr>
          <a:xfrm>
            <a:off x="1253037" y="4657516"/>
            <a:ext cx="1045431" cy="8002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>
            <a:endCxn id="11" idx="3"/>
          </p:cNvCxnSpPr>
          <p:nvPr/>
        </p:nvCxnSpPr>
        <p:spPr>
          <a:xfrm flipH="1">
            <a:off x="5878593" y="3986282"/>
            <a:ext cx="1777472" cy="14715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97257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мероприятия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Разработка общей концепции совместной социокультурной образовательной практики старшеклассников и студентов и ее психолого-педагогического </a:t>
            </a:r>
            <a:r>
              <a:rPr lang="ru-RU" dirty="0" smtClean="0"/>
              <a:t>сопровождения</a:t>
            </a:r>
          </a:p>
          <a:p>
            <a:r>
              <a:rPr lang="ru-RU" dirty="0"/>
              <a:t>Разработка нормативно-правовой базы деятельности сетевого партнерства «школа – вуз» по организации и психолого-педагогическому сопровождению совместной творческой деятельности старшеклассников и </a:t>
            </a:r>
            <a:r>
              <a:rPr lang="ru-RU" dirty="0" smtClean="0"/>
              <a:t>студентов</a:t>
            </a:r>
          </a:p>
          <a:p>
            <a:r>
              <a:rPr lang="ru-RU" dirty="0"/>
              <a:t>Разработка учебно-методической базы совместной творческой деятельности старшеклассников и студентов по освоению социокультурных образовательных практик</a:t>
            </a:r>
          </a:p>
        </p:txBody>
      </p:sp>
    </p:spTree>
    <p:extLst>
      <p:ext uri="{BB962C8B-B14F-4D97-AF65-F5344CB8AC3E}">
        <p14:creationId xmlns:p14="http://schemas.microsoft.com/office/powerpoint/2010/main" xmlns="" val="1660467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D1282E"/>
                </a:solidFill>
              </a:rPr>
              <a:t>Основные мероприятия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Разработка модели сетевого образовательного партнерства «школа – вуз» и ее апробация в режиме переговорной </a:t>
            </a:r>
            <a:r>
              <a:rPr lang="ru-RU" dirty="0" smtClean="0"/>
              <a:t>площадки</a:t>
            </a:r>
          </a:p>
          <a:p>
            <a:r>
              <a:rPr lang="ru-RU" dirty="0"/>
              <a:t>Обучение педагогов школы технологии проектирования и психолого-педагогического сопровождения </a:t>
            </a:r>
            <a:r>
              <a:rPr lang="ru-RU" dirty="0" err="1"/>
              <a:t>разноуровневых</a:t>
            </a:r>
            <a:r>
              <a:rPr lang="ru-RU" dirty="0"/>
              <a:t> </a:t>
            </a:r>
            <a:r>
              <a:rPr lang="ru-RU" dirty="0" err="1"/>
              <a:t>допрофессиональных</a:t>
            </a:r>
            <a:r>
              <a:rPr lang="ru-RU" dirty="0"/>
              <a:t> проб учащихся старших классов в процессе их совместной творческой деятельности со </a:t>
            </a:r>
            <a:r>
              <a:rPr lang="ru-RU" dirty="0" smtClean="0"/>
              <a:t>студентами</a:t>
            </a:r>
          </a:p>
        </p:txBody>
      </p:sp>
    </p:spTree>
    <p:extLst>
      <p:ext uri="{BB962C8B-B14F-4D97-AF65-F5344CB8AC3E}">
        <p14:creationId xmlns:p14="http://schemas.microsoft.com/office/powerpoint/2010/main" xmlns="" val="7117703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мероприятия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Апробация педагогической технологии проектирования и психолого-педагогического сопровождения </a:t>
            </a:r>
            <a:r>
              <a:rPr lang="ru-RU" dirty="0" err="1"/>
              <a:t>разноуровневых</a:t>
            </a:r>
            <a:r>
              <a:rPr lang="ru-RU" dirty="0"/>
              <a:t> </a:t>
            </a:r>
            <a:r>
              <a:rPr lang="ru-RU" dirty="0" err="1"/>
              <a:t>допрофессиональных</a:t>
            </a:r>
            <a:r>
              <a:rPr lang="ru-RU" dirty="0"/>
              <a:t> проб старшеклассников в процессе их совместного со студентами освоения социокультурных образовательных практик в режиме формирующего педагогического эксперимента</a:t>
            </a:r>
          </a:p>
          <a:p>
            <a:r>
              <a:rPr lang="ru-RU" dirty="0"/>
              <a:t>Организация деятельности методической сети образовательных организаций, внедряющих педагогическую технологию проектирования и организации совместных социокультурных </a:t>
            </a:r>
            <a:r>
              <a:rPr lang="ru-RU" dirty="0" smtClean="0"/>
              <a:t>образовательных </a:t>
            </a:r>
            <a:r>
              <a:rPr lang="ru-RU" dirty="0"/>
              <a:t>практик старшеклассников и </a:t>
            </a:r>
            <a:r>
              <a:rPr lang="ru-RU" dirty="0" smtClean="0"/>
              <a:t>студентов</a:t>
            </a:r>
          </a:p>
          <a:p>
            <a:r>
              <a:rPr lang="ru-RU" dirty="0"/>
              <a:t>Обобщение и диссеминация инновационного педагогического опыта </a:t>
            </a:r>
          </a:p>
        </p:txBody>
      </p:sp>
    </p:spTree>
    <p:extLst>
      <p:ext uri="{BB962C8B-B14F-4D97-AF65-F5344CB8AC3E}">
        <p14:creationId xmlns:p14="http://schemas.microsoft.com/office/powerpoint/2010/main" xmlns="" val="42388881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– освоение учащимися старшего школьного возраста спектра компетенций, необходимых для выстраивания непрерывной индивидуальной образовательной траектории в ситуации перехода в образовательную систему вуза с высокой степенью неопределенности;</a:t>
            </a:r>
          </a:p>
          <a:p>
            <a:r>
              <a:rPr lang="ru-RU" dirty="0"/>
              <a:t>– осознанный выбор учащимися старшего возраста дальнейших индивидуальных траекторий профессионализации по итогам совершенных </a:t>
            </a:r>
            <a:r>
              <a:rPr lang="ru-RU" dirty="0" err="1"/>
              <a:t>разноуровневых</a:t>
            </a:r>
            <a:r>
              <a:rPr lang="ru-RU" dirty="0"/>
              <a:t> </a:t>
            </a:r>
            <a:r>
              <a:rPr lang="ru-RU" dirty="0" err="1"/>
              <a:t>допрофессиональных</a:t>
            </a:r>
            <a:r>
              <a:rPr lang="ru-RU" dirty="0"/>
              <a:t> проб в условиях сетевого образовательного партнерства «школа – вуз»;</a:t>
            </a:r>
          </a:p>
          <a:p>
            <a:r>
              <a:rPr lang="ru-RU" dirty="0"/>
              <a:t>– внедрение педагогической технологии проектирования и организации </a:t>
            </a:r>
            <a:r>
              <a:rPr lang="ru-RU" dirty="0" err="1"/>
              <a:t>разноуровневых</a:t>
            </a:r>
            <a:r>
              <a:rPr lang="ru-RU" dirty="0"/>
              <a:t> </a:t>
            </a:r>
            <a:r>
              <a:rPr lang="ru-RU" dirty="0" err="1"/>
              <a:t>допрофессиональных</a:t>
            </a:r>
            <a:r>
              <a:rPr lang="ru-RU" dirty="0"/>
              <a:t> проб старшеклассников в деятельность организаций участников методической сети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705947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Социальные эффекты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Расширение спектра выбираемых учащимися будущих профессий, отвечающих трендам социально-экономического региона.</a:t>
            </a:r>
          </a:p>
          <a:p>
            <a:r>
              <a:rPr lang="ru-RU" dirty="0"/>
              <a:t>Формирование позитивного имиджа школы как субъекта профориентации в современном российском обществе.</a:t>
            </a:r>
          </a:p>
          <a:p>
            <a:r>
              <a:rPr lang="ru-RU" dirty="0"/>
              <a:t>Повышение эффективности участия юных граждан России в решении проблем социально-экономического развития региона.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65836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выявление </a:t>
            </a:r>
            <a:r>
              <a:rPr lang="ru-RU" sz="2800" dirty="0"/>
              <a:t>организационно-педагогических условий, обеспечивающих становление готовности старшеклассников к построению непрерывной индивидуальной образовательной траектории на этапе перехода из педагогической системы среднего общего образования в новую педагогическую систему высшего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34005757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Дальнейшие перспективы развития проекта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подготовка </a:t>
            </a:r>
            <a:r>
              <a:rPr lang="ru-RU" dirty="0"/>
              <a:t>и </a:t>
            </a:r>
            <a:r>
              <a:rPr lang="ru-RU" dirty="0" smtClean="0"/>
              <a:t>проведение </a:t>
            </a:r>
            <a:r>
              <a:rPr lang="ru-RU" dirty="0"/>
              <a:t>в режиме онлайн </a:t>
            </a:r>
            <a:r>
              <a:rPr lang="ru-RU" dirty="0" err="1"/>
              <a:t>разноуровневых</a:t>
            </a:r>
            <a:r>
              <a:rPr lang="ru-RU" dirty="0"/>
              <a:t> </a:t>
            </a:r>
            <a:r>
              <a:rPr lang="ru-RU" dirty="0" err="1"/>
              <a:t>допрофессиональных</a:t>
            </a:r>
            <a:r>
              <a:rPr lang="ru-RU" dirty="0"/>
              <a:t> проб учащихся старшего школьного возраста с участием сетевых партнеров </a:t>
            </a:r>
            <a:endParaRPr lang="ru-RU" dirty="0" smtClean="0"/>
          </a:p>
          <a:p>
            <a:r>
              <a:rPr lang="ru-RU" dirty="0"/>
              <a:t>расширение сети вузов, участвующих в реализации </a:t>
            </a:r>
            <a:r>
              <a:rPr lang="ru-RU" dirty="0" smtClean="0"/>
              <a:t>проекта</a:t>
            </a:r>
          </a:p>
          <a:p>
            <a:r>
              <a:rPr lang="ru-RU" dirty="0"/>
              <a:t>проведение </a:t>
            </a:r>
            <a:r>
              <a:rPr lang="ru-RU" dirty="0" err="1"/>
              <a:t>вебинаров</a:t>
            </a:r>
            <a:r>
              <a:rPr lang="ru-RU" dirty="0"/>
              <a:t> и онлайн конференций, направленных на диссеминацию наработанного опыта.</a:t>
            </a:r>
          </a:p>
        </p:txBody>
      </p:sp>
    </p:spTree>
    <p:extLst>
      <p:ext uri="{BB962C8B-B14F-4D97-AF65-F5344CB8AC3E}">
        <p14:creationId xmlns:p14="http://schemas.microsoft.com/office/powerpoint/2010/main" xmlns="" val="2471327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Идея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Создание условий преемственности </a:t>
            </a:r>
            <a:r>
              <a:rPr lang="ru-RU" sz="2800" dirty="0"/>
              <a:t>школы и вуза, </a:t>
            </a:r>
            <a:r>
              <a:rPr lang="ru-RU" sz="2800" dirty="0" smtClean="0"/>
              <a:t>основанной </a:t>
            </a:r>
            <a:r>
              <a:rPr lang="ru-RU" sz="2800" dirty="0"/>
              <a:t>на проектировании особых социокультурных образовательных практик, совместно творчески осваиваемых старшеклассниками и студентами. </a:t>
            </a:r>
          </a:p>
        </p:txBody>
      </p:sp>
    </p:spTree>
    <p:extLst>
      <p:ext uri="{BB962C8B-B14F-4D97-AF65-F5344CB8AC3E}">
        <p14:creationId xmlns:p14="http://schemas.microsoft.com/office/powerpoint/2010/main" xmlns="" val="3845924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</a:t>
            </a:r>
            <a:r>
              <a:rPr lang="ru-RU" dirty="0" smtClean="0"/>
              <a:t>бъект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процесс преемственного взаимодействия общеобразовательной школы и вуза, направленный на построение непрерывной индивидуальной образовательной траектории учащихся.</a:t>
            </a:r>
          </a:p>
        </p:txBody>
      </p:sp>
    </p:spTree>
    <p:extLst>
      <p:ext uri="{BB962C8B-B14F-4D97-AF65-F5344CB8AC3E}">
        <p14:creationId xmlns:p14="http://schemas.microsoft.com/office/powerpoint/2010/main" xmlns="" val="63731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Субъект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педагоги и психологи МБОУ СОШ № 24, осуществляющие психолого-педагогическое сопровождение учащихся средней общеобразовательной школы в процессе построения и реализации ими индивидуальных образовательных траекторий. </a:t>
            </a:r>
            <a:endParaRPr lang="ru-RU" sz="2800" dirty="0" smtClean="0"/>
          </a:p>
          <a:p>
            <a:r>
              <a:rPr lang="ru-RU" sz="2800" dirty="0" smtClean="0"/>
              <a:t>Партнер </a:t>
            </a:r>
            <a:r>
              <a:rPr lang="ru-RU" sz="2800" dirty="0"/>
              <a:t>по реализации проекта – ФГБОУ ВО «Кубанский государственный университет»</a:t>
            </a:r>
          </a:p>
        </p:txBody>
      </p:sp>
    </p:spTree>
    <p:extLst>
      <p:ext uri="{BB962C8B-B14F-4D97-AF65-F5344CB8AC3E}">
        <p14:creationId xmlns:p14="http://schemas.microsoft.com/office/powerpoint/2010/main" xmlns="" val="1030798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Предмет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содержание и методы проектирования социокультурных образовательных практик, реализуемых старшеклассниками во взаимодействии со студентами, как инновационная форма преемственности школы и вуза.</a:t>
            </a:r>
          </a:p>
        </p:txBody>
      </p:sp>
    </p:spTree>
    <p:extLst>
      <p:ext uri="{BB962C8B-B14F-4D97-AF65-F5344CB8AC3E}">
        <p14:creationId xmlns:p14="http://schemas.microsoft.com/office/powerpoint/2010/main" xmlns="" val="2423798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Гипотеза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Социокультурные образовательные практики, совместно осваиваемые старшеклассниками и студентами, являются эффективными средствами построения непрерывной индивидуальной образовательной траектории учащихся, если их проектирование осуществляется в соответствии со следующими организационно-педагогическими условиями:</a:t>
            </a:r>
          </a:p>
        </p:txBody>
      </p:sp>
    </p:spTree>
    <p:extLst>
      <p:ext uri="{BB962C8B-B14F-4D97-AF65-F5344CB8AC3E}">
        <p14:creationId xmlns:p14="http://schemas.microsoft.com/office/powerpoint/2010/main" xmlns="" val="916656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Условие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содержание социокультурных образовательных практик должно основываться на решении творческих проектных задач и в модельном виде давать учащимся целостное представление об интересующих профессиях и профессиональной среде, в которой происходит творческое взаимодействие ее субъектов</a:t>
            </a:r>
          </a:p>
        </p:txBody>
      </p:sp>
    </p:spTree>
    <p:extLst>
      <p:ext uri="{BB962C8B-B14F-4D97-AF65-F5344CB8AC3E}">
        <p14:creationId xmlns:p14="http://schemas.microsoft.com/office/powerpoint/2010/main" xmlns="" val="4083020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Условие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взаимодействие старшеклассников и студентов в процессе совместного освоения социокультурных образовательных практик должно носить продуктивный характер и основываться на разделенной ответственности за достижение общих, социально значимых результатов</a:t>
            </a:r>
          </a:p>
        </p:txBody>
      </p:sp>
    </p:spTree>
    <p:extLst>
      <p:ext uri="{BB962C8B-B14F-4D97-AF65-F5344CB8AC3E}">
        <p14:creationId xmlns:p14="http://schemas.microsoft.com/office/powerpoint/2010/main" xmlns="" val="9519546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181</TotalTime>
  <Words>895</Words>
  <Application>Microsoft Office PowerPoint</Application>
  <PresentationFormat>Экран (4:3)</PresentationFormat>
  <Paragraphs>71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Главная</vt:lpstr>
      <vt:lpstr>Организация совместных социокультурных образовательных практик старшеклассников и студентов как инновационная форма преемственности школы и вуза в решении задач профессионального самоопределения учащихся</vt:lpstr>
      <vt:lpstr>Проблема</vt:lpstr>
      <vt:lpstr>Идея проекта</vt:lpstr>
      <vt:lpstr>Объект</vt:lpstr>
      <vt:lpstr>Субъект </vt:lpstr>
      <vt:lpstr>Предмет </vt:lpstr>
      <vt:lpstr>Гипотеза</vt:lpstr>
      <vt:lpstr>Условие 1</vt:lpstr>
      <vt:lpstr>Условие 2</vt:lpstr>
      <vt:lpstr>Условие 3</vt:lpstr>
      <vt:lpstr>цель</vt:lpstr>
      <vt:lpstr>задачи</vt:lpstr>
      <vt:lpstr>методы</vt:lpstr>
      <vt:lpstr>Слайд 14</vt:lpstr>
      <vt:lpstr>Основные мероприятия</vt:lpstr>
      <vt:lpstr>Основные мероприятия</vt:lpstr>
      <vt:lpstr>Основные мероприятия</vt:lpstr>
      <vt:lpstr>Результаты</vt:lpstr>
      <vt:lpstr>Социальные эффекты</vt:lpstr>
      <vt:lpstr>Дальнейшие перспективы развития проекта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User</cp:lastModifiedBy>
  <cp:revision>11</cp:revision>
  <dcterms:created xsi:type="dcterms:W3CDTF">2019-09-10T15:52:40Z</dcterms:created>
  <dcterms:modified xsi:type="dcterms:W3CDTF">2019-10-12T09:06:13Z</dcterms:modified>
</cp:coreProperties>
</file>