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16"/>
  </p:handoutMasterIdLst>
  <p:sldIdLst>
    <p:sldId id="256" r:id="rId2"/>
    <p:sldId id="257" r:id="rId3"/>
    <p:sldId id="258" r:id="rId4"/>
    <p:sldId id="262" r:id="rId5"/>
    <p:sldId id="261" r:id="rId6"/>
    <p:sldId id="270" r:id="rId7"/>
    <p:sldId id="263" r:id="rId8"/>
    <p:sldId id="264" r:id="rId9"/>
    <p:sldId id="265" r:id="rId10"/>
    <p:sldId id="267" r:id="rId11"/>
    <p:sldId id="271" r:id="rId12"/>
    <p:sldId id="266" r:id="rId13"/>
    <p:sldId id="268" r:id="rId14"/>
    <p:sldId id="269" r:id="rId15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3FE3BF-2E8D-4F7F-BA83-23159AE93FFE}" type="doc">
      <dgm:prSet loTypeId="urn:microsoft.com/office/officeart/2005/8/layout/vList2" loCatId="list" qsTypeId="urn:microsoft.com/office/officeart/2005/8/quickstyle/3d3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72E61E27-E174-4E5E-B035-D4E6D131C4EA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Положение о проектной и учебно-исследовательской  деятельности  учащихся 5-9 классов</a:t>
          </a:r>
        </a:p>
        <a:p>
          <a:r>
            <a:rPr lang="ru-RU" sz="1600" b="1" dirty="0" smtClean="0">
              <a:solidFill>
                <a:srgbClr val="002060"/>
              </a:solidFill>
            </a:rPr>
            <a:t>Положение о проектной и учебно-исследовательской  деятельности  учащихся 10-11 классов</a:t>
          </a:r>
          <a:endParaRPr lang="ru-RU" sz="1600" dirty="0">
            <a:solidFill>
              <a:srgbClr val="002060"/>
            </a:solidFill>
          </a:endParaRPr>
        </a:p>
      </dgm:t>
    </dgm:pt>
    <dgm:pt modelId="{4CB72B42-B34F-4986-AA84-30C9714428B4}" type="parTrans" cxnId="{E3633CC9-C8A5-49AF-8F51-7745DD0095A1}">
      <dgm:prSet/>
      <dgm:spPr/>
      <dgm:t>
        <a:bodyPr/>
        <a:lstStyle/>
        <a:p>
          <a:endParaRPr lang="ru-RU"/>
        </a:p>
      </dgm:t>
    </dgm:pt>
    <dgm:pt modelId="{F1222F1E-0A16-48D7-8A70-C84436C66E3D}" type="sibTrans" cxnId="{E3633CC9-C8A5-49AF-8F51-7745DD0095A1}">
      <dgm:prSet/>
      <dgm:spPr/>
      <dgm:t>
        <a:bodyPr/>
        <a:lstStyle/>
        <a:p>
          <a:endParaRPr lang="ru-RU"/>
        </a:p>
      </dgm:t>
    </dgm:pt>
    <dgm:pt modelId="{899EC531-1B79-40EE-A625-E9C720C31DF6}">
      <dgm:prSet phldrT="[Текст]" custT="1"/>
      <dgm:spPr/>
      <dgm:t>
        <a:bodyPr/>
        <a:lstStyle/>
        <a:p>
          <a:r>
            <a:rPr lang="ru-RU" sz="1600" dirty="0" smtClean="0"/>
            <a:t>Требования к оформлению итогового индивидуального проекта на сайте школы в разделе «Методические документы»</a:t>
          </a:r>
          <a:endParaRPr lang="ru-RU" sz="1600" dirty="0"/>
        </a:p>
      </dgm:t>
    </dgm:pt>
    <dgm:pt modelId="{03D44256-5744-46F6-8F63-446B6ED405AE}" type="parTrans" cxnId="{E79B4DC1-F103-48DF-8CF2-AD2BD324BDFC}">
      <dgm:prSet/>
      <dgm:spPr/>
      <dgm:t>
        <a:bodyPr/>
        <a:lstStyle/>
        <a:p>
          <a:endParaRPr lang="ru-RU"/>
        </a:p>
      </dgm:t>
    </dgm:pt>
    <dgm:pt modelId="{F54037B0-7600-43D9-BE6E-6200F27AFCD6}" type="sibTrans" cxnId="{E79B4DC1-F103-48DF-8CF2-AD2BD324BDFC}">
      <dgm:prSet/>
      <dgm:spPr/>
      <dgm:t>
        <a:bodyPr/>
        <a:lstStyle/>
        <a:p>
          <a:endParaRPr lang="ru-RU"/>
        </a:p>
      </dgm:t>
    </dgm:pt>
    <dgm:pt modelId="{AC928E9F-24AC-4AAA-9CC1-F8BA4BC2A327}">
      <dgm:prSet phldrT="[Текст]" custT="1"/>
      <dgm:spPr/>
      <dgm:t>
        <a:bodyPr/>
        <a:lstStyle/>
        <a:p>
          <a:r>
            <a:rPr lang="ru-RU" sz="1600" b="1" dirty="0" smtClean="0">
              <a:solidFill>
                <a:srgbClr val="002060"/>
              </a:solidFill>
            </a:rPr>
            <a:t>8-9 классы – учебный предмет «Основы проектной деятельности»</a:t>
          </a:r>
        </a:p>
        <a:p>
          <a:r>
            <a:rPr lang="ru-RU" sz="1600" b="1" dirty="0" smtClean="0">
              <a:solidFill>
                <a:srgbClr val="002060"/>
              </a:solidFill>
            </a:rPr>
            <a:t>10-11 класс – учебный предмет «Индивидуальный проект»</a:t>
          </a:r>
          <a:endParaRPr lang="ru-RU" sz="1600" dirty="0">
            <a:solidFill>
              <a:srgbClr val="002060"/>
            </a:solidFill>
          </a:endParaRPr>
        </a:p>
      </dgm:t>
    </dgm:pt>
    <dgm:pt modelId="{B27D8230-F6D9-453E-BBA6-E610B62CA0E2}" type="parTrans" cxnId="{C0020526-20BC-49F6-8C5C-8ECE53240523}">
      <dgm:prSet/>
      <dgm:spPr/>
      <dgm:t>
        <a:bodyPr/>
        <a:lstStyle/>
        <a:p>
          <a:endParaRPr lang="ru-RU"/>
        </a:p>
      </dgm:t>
    </dgm:pt>
    <dgm:pt modelId="{7BE93516-CE4B-4CB1-A833-1B124A2694F9}" type="sibTrans" cxnId="{C0020526-20BC-49F6-8C5C-8ECE53240523}">
      <dgm:prSet/>
      <dgm:spPr/>
      <dgm:t>
        <a:bodyPr/>
        <a:lstStyle/>
        <a:p>
          <a:endParaRPr lang="ru-RU"/>
        </a:p>
      </dgm:t>
    </dgm:pt>
    <dgm:pt modelId="{88AC939F-6F17-4625-B843-583FB117CB61}">
      <dgm:prSet phldrT="[Текст]" custT="1"/>
      <dgm:spPr/>
      <dgm:t>
        <a:bodyPr/>
        <a:lstStyle/>
        <a:p>
          <a:endParaRPr lang="ru-RU" sz="2000" dirty="0"/>
        </a:p>
      </dgm:t>
    </dgm:pt>
    <dgm:pt modelId="{0A412C10-98C7-45F7-954C-C239E2C84B6C}" type="parTrans" cxnId="{D287EC9F-CB79-4F72-808C-58447CC00DCD}">
      <dgm:prSet/>
      <dgm:spPr/>
      <dgm:t>
        <a:bodyPr/>
        <a:lstStyle/>
        <a:p>
          <a:endParaRPr lang="ru-RU"/>
        </a:p>
      </dgm:t>
    </dgm:pt>
    <dgm:pt modelId="{A5C04076-514E-46B1-812C-12173B7E9CDC}" type="sibTrans" cxnId="{D287EC9F-CB79-4F72-808C-58447CC00DCD}">
      <dgm:prSet/>
      <dgm:spPr/>
      <dgm:t>
        <a:bodyPr/>
        <a:lstStyle/>
        <a:p>
          <a:endParaRPr lang="ru-RU"/>
        </a:p>
      </dgm:t>
    </dgm:pt>
    <dgm:pt modelId="{528E2E81-1B2E-43AC-81F7-E9946C80CB98}">
      <dgm:prSet phldrT="[Текст]" custT="1"/>
      <dgm:spPr/>
      <dgm:t>
        <a:bodyPr/>
        <a:lstStyle/>
        <a:p>
          <a:endParaRPr lang="ru-RU" sz="1600" dirty="0"/>
        </a:p>
      </dgm:t>
    </dgm:pt>
    <dgm:pt modelId="{BF70666B-56B5-4846-B5D7-52ED33DB25E2}" type="parTrans" cxnId="{946EFBB7-C7CB-4AA0-A558-C9A420A832B8}">
      <dgm:prSet/>
      <dgm:spPr/>
    </dgm:pt>
    <dgm:pt modelId="{D5CF7655-662F-4629-8CCB-C57AE5603A95}" type="sibTrans" cxnId="{946EFBB7-C7CB-4AA0-A558-C9A420A832B8}">
      <dgm:prSet/>
      <dgm:spPr/>
    </dgm:pt>
    <dgm:pt modelId="{57F40FC8-041A-4B35-B578-47DA984A2D82}" type="pres">
      <dgm:prSet presAssocID="{F73FE3BF-2E8D-4F7F-BA83-23159AE93FF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4D3396A-C6C5-4434-B23C-B53847BF3AB0}" type="pres">
      <dgm:prSet presAssocID="{72E61E27-E174-4E5E-B035-D4E6D131C4EA}" presName="parentText" presStyleLbl="node1" presStyleIdx="0" presStyleCnt="2" custScaleY="10469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F9E4A8-DDF8-4872-8671-78FF90EB002E}" type="pres">
      <dgm:prSet presAssocID="{72E61E27-E174-4E5E-B035-D4E6D131C4E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A523C6-ACA4-41FD-9334-647A93167854}" type="pres">
      <dgm:prSet presAssocID="{AC928E9F-24AC-4AAA-9CC1-F8BA4BC2A327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C2357C-0661-4B59-82EC-E5AA082C4F28}" type="pres">
      <dgm:prSet presAssocID="{AC928E9F-24AC-4AAA-9CC1-F8BA4BC2A327}" presName="childText" presStyleLbl="revTx" presStyleIdx="1" presStyleCnt="2" custLinFactNeighborY="-1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87EC9F-CB79-4F72-808C-58447CC00DCD}" srcId="{AC928E9F-24AC-4AAA-9CC1-F8BA4BC2A327}" destId="{88AC939F-6F17-4625-B843-583FB117CB61}" srcOrd="0" destOrd="0" parTransId="{0A412C10-98C7-45F7-954C-C239E2C84B6C}" sibTransId="{A5C04076-514E-46B1-812C-12173B7E9CDC}"/>
    <dgm:cxn modelId="{1FB571A5-BA35-4D98-B19F-BD6FAFBB2A5C}" type="presOf" srcId="{AC928E9F-24AC-4AAA-9CC1-F8BA4BC2A327}" destId="{1BA523C6-ACA4-41FD-9334-647A93167854}" srcOrd="0" destOrd="0" presId="urn:microsoft.com/office/officeart/2005/8/layout/vList2"/>
    <dgm:cxn modelId="{5199C49A-D28F-4BC1-83B3-5A7BC9968CBD}" type="presOf" srcId="{88AC939F-6F17-4625-B843-583FB117CB61}" destId="{17C2357C-0661-4B59-82EC-E5AA082C4F28}" srcOrd="0" destOrd="0" presId="urn:microsoft.com/office/officeart/2005/8/layout/vList2"/>
    <dgm:cxn modelId="{E79B4DC1-F103-48DF-8CF2-AD2BD324BDFC}" srcId="{72E61E27-E174-4E5E-B035-D4E6D131C4EA}" destId="{899EC531-1B79-40EE-A625-E9C720C31DF6}" srcOrd="1" destOrd="0" parTransId="{03D44256-5744-46F6-8F63-446B6ED405AE}" sibTransId="{F54037B0-7600-43D9-BE6E-6200F27AFCD6}"/>
    <dgm:cxn modelId="{C0020526-20BC-49F6-8C5C-8ECE53240523}" srcId="{F73FE3BF-2E8D-4F7F-BA83-23159AE93FFE}" destId="{AC928E9F-24AC-4AAA-9CC1-F8BA4BC2A327}" srcOrd="1" destOrd="0" parTransId="{B27D8230-F6D9-453E-BBA6-E610B62CA0E2}" sibTransId="{7BE93516-CE4B-4CB1-A833-1B124A2694F9}"/>
    <dgm:cxn modelId="{946EFBB7-C7CB-4AA0-A558-C9A420A832B8}" srcId="{72E61E27-E174-4E5E-B035-D4E6D131C4EA}" destId="{528E2E81-1B2E-43AC-81F7-E9946C80CB98}" srcOrd="0" destOrd="0" parTransId="{BF70666B-56B5-4846-B5D7-52ED33DB25E2}" sibTransId="{D5CF7655-662F-4629-8CCB-C57AE5603A95}"/>
    <dgm:cxn modelId="{E3633CC9-C8A5-49AF-8F51-7745DD0095A1}" srcId="{F73FE3BF-2E8D-4F7F-BA83-23159AE93FFE}" destId="{72E61E27-E174-4E5E-B035-D4E6D131C4EA}" srcOrd="0" destOrd="0" parTransId="{4CB72B42-B34F-4986-AA84-30C9714428B4}" sibTransId="{F1222F1E-0A16-48D7-8A70-C84436C66E3D}"/>
    <dgm:cxn modelId="{E14A04BD-F94A-415F-8444-76073B301F1D}" type="presOf" srcId="{528E2E81-1B2E-43AC-81F7-E9946C80CB98}" destId="{0EF9E4A8-DDF8-4872-8671-78FF90EB002E}" srcOrd="0" destOrd="0" presId="urn:microsoft.com/office/officeart/2005/8/layout/vList2"/>
    <dgm:cxn modelId="{B21A217D-AC5F-4B24-BF66-625AF4B65E65}" type="presOf" srcId="{72E61E27-E174-4E5E-B035-D4E6D131C4EA}" destId="{44D3396A-C6C5-4434-B23C-B53847BF3AB0}" srcOrd="0" destOrd="0" presId="urn:microsoft.com/office/officeart/2005/8/layout/vList2"/>
    <dgm:cxn modelId="{CE6D429E-4586-47F5-B7C0-0C1CBCBF4BEE}" type="presOf" srcId="{899EC531-1B79-40EE-A625-E9C720C31DF6}" destId="{0EF9E4A8-DDF8-4872-8671-78FF90EB002E}" srcOrd="0" destOrd="1" presId="urn:microsoft.com/office/officeart/2005/8/layout/vList2"/>
    <dgm:cxn modelId="{008E13FB-3CCC-494B-9E31-4E1FEAF30AA5}" type="presOf" srcId="{F73FE3BF-2E8D-4F7F-BA83-23159AE93FFE}" destId="{57F40FC8-041A-4B35-B578-47DA984A2D82}" srcOrd="0" destOrd="0" presId="urn:microsoft.com/office/officeart/2005/8/layout/vList2"/>
    <dgm:cxn modelId="{1489FD9B-B279-435F-92FC-5800686DBCFF}" type="presParOf" srcId="{57F40FC8-041A-4B35-B578-47DA984A2D82}" destId="{44D3396A-C6C5-4434-B23C-B53847BF3AB0}" srcOrd="0" destOrd="0" presId="urn:microsoft.com/office/officeart/2005/8/layout/vList2"/>
    <dgm:cxn modelId="{968DB4B6-EA05-442C-B796-056CA4B936E8}" type="presParOf" srcId="{57F40FC8-041A-4B35-B578-47DA984A2D82}" destId="{0EF9E4A8-DDF8-4872-8671-78FF90EB002E}" srcOrd="1" destOrd="0" presId="urn:microsoft.com/office/officeart/2005/8/layout/vList2"/>
    <dgm:cxn modelId="{6B9C3365-F61F-49D7-91D0-62AB89D422E9}" type="presParOf" srcId="{57F40FC8-041A-4B35-B578-47DA984A2D82}" destId="{1BA523C6-ACA4-41FD-9334-647A93167854}" srcOrd="2" destOrd="0" presId="urn:microsoft.com/office/officeart/2005/8/layout/vList2"/>
    <dgm:cxn modelId="{6CDC51C2-00AC-4D34-A48F-4F3D74FE863D}" type="presParOf" srcId="{57F40FC8-041A-4B35-B578-47DA984A2D82}" destId="{17C2357C-0661-4B59-82EC-E5AA082C4F28}" srcOrd="3" destOrd="0" presId="urn:microsoft.com/office/officeart/2005/8/layout/vList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71B58C-DFA5-46D9-86C4-16F456BE3F2D}" type="datetimeFigureOut">
              <a:rPr lang="ru-RU" smtClean="0"/>
              <a:t>02.07.2019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3D862B-9FAB-4D43-844B-BDBCAC0DAD9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0EB8B846-6E03-4899-AD59-93575F969839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F468BD80-40F7-4B11-B1D1-AECC6CE09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8B846-6E03-4899-AD59-93575F969839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8BD80-40F7-4B11-B1D1-AECC6CE09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0EB8B846-6E03-4899-AD59-93575F969839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F468BD80-40F7-4B11-B1D1-AECC6CE09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8B846-6E03-4899-AD59-93575F969839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8BD80-40F7-4B11-B1D1-AECC6CE09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B8B846-6E03-4899-AD59-93575F969839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F468BD80-40F7-4B11-B1D1-AECC6CE09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8B846-6E03-4899-AD59-93575F969839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8BD80-40F7-4B11-B1D1-AECC6CE09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8B846-6E03-4899-AD59-93575F969839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8BD80-40F7-4B11-B1D1-AECC6CE09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8B846-6E03-4899-AD59-93575F969839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8BD80-40F7-4B11-B1D1-AECC6CE09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0EB8B846-6E03-4899-AD59-93575F969839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8BD80-40F7-4B11-B1D1-AECC6CE09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8B846-6E03-4899-AD59-93575F969839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8BD80-40F7-4B11-B1D1-AECC6CE09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EB8B846-6E03-4899-AD59-93575F969839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468BD80-40F7-4B11-B1D1-AECC6CE096D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0EB8B846-6E03-4899-AD59-93575F969839}" type="datetimeFigureOut">
              <a:rPr lang="ru-RU" smtClean="0"/>
              <a:pPr/>
              <a:t>02.07.2019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F468BD80-40F7-4B11-B1D1-AECC6CE096D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00364" y="533400"/>
            <a:ext cx="5715040" cy="2868168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Проектная и учебно-исследовательская деятельность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учащихся  </a:t>
            </a:r>
            <a:r>
              <a:rPr lang="ru-RU" sz="2800" dirty="0" smtClean="0"/>
              <a:t>школы в 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2018-2019 </a:t>
            </a:r>
            <a:r>
              <a:rPr lang="ru-RU" sz="2800" dirty="0" smtClean="0"/>
              <a:t>учебном году</a:t>
            </a: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1200" dirty="0" smtClean="0"/>
              <a:t>Заместитель директора по УМР Лещенко М.В.</a:t>
            </a:r>
            <a:endParaRPr lang="ru-RU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" name="Содержимое 9" descr="20190326_09594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22802" r="13807"/>
          <a:stretch>
            <a:fillRect/>
          </a:stretch>
        </p:blipFill>
        <p:spPr>
          <a:xfrm>
            <a:off x="428596" y="357166"/>
            <a:ext cx="4500594" cy="2418554"/>
          </a:xfrm>
        </p:spPr>
      </p:pic>
      <p:pic>
        <p:nvPicPr>
          <p:cNvPr id="11" name="Рисунок 10" descr="20190326_112833.jpg"/>
          <p:cNvPicPr>
            <a:picLocks noChangeAspect="1"/>
          </p:cNvPicPr>
          <p:nvPr/>
        </p:nvPicPr>
        <p:blipFill>
          <a:blip r:embed="rId3" cstate="print"/>
          <a:srcRect l="4348" t="21739" r="11594"/>
          <a:stretch>
            <a:fillRect/>
          </a:stretch>
        </p:blipFill>
        <p:spPr>
          <a:xfrm>
            <a:off x="3000364" y="3571876"/>
            <a:ext cx="4654940" cy="260032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2910" y="2928934"/>
            <a:ext cx="44291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Секция развивающих дисциплин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2714612" y="6357958"/>
            <a:ext cx="50720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Секция социально-гуманитарных дисциплин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0181107_16225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285728"/>
            <a:ext cx="5329246" cy="3197548"/>
          </a:xfrm>
          <a:prstGeom prst="rect">
            <a:avLst/>
          </a:prstGeom>
        </p:spPr>
      </p:pic>
      <p:pic>
        <p:nvPicPr>
          <p:cNvPr id="5" name="Рисунок 4" descr="20181107_162235.jpg"/>
          <p:cNvPicPr>
            <a:picLocks noChangeAspect="1"/>
          </p:cNvPicPr>
          <p:nvPr/>
        </p:nvPicPr>
        <p:blipFill>
          <a:blip r:embed="rId3" cstate="print"/>
          <a:srcRect l="15625" t="40885" r="11719"/>
          <a:stretch>
            <a:fillRect/>
          </a:stretch>
        </p:blipFill>
        <p:spPr>
          <a:xfrm>
            <a:off x="2571736" y="4071942"/>
            <a:ext cx="5429288" cy="265041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86050" y="3571876"/>
            <a:ext cx="45720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Секция </a:t>
            </a:r>
            <a:r>
              <a:rPr lang="ru-RU" dirty="0" err="1" smtClean="0"/>
              <a:t>естественно-научных</a:t>
            </a:r>
            <a:r>
              <a:rPr lang="ru-RU" dirty="0" smtClean="0"/>
              <a:t> дисциплин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28670"/>
            <a:ext cx="7686700" cy="1281130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3100" dirty="0" smtClean="0">
                <a:solidFill>
                  <a:srgbClr val="C00000"/>
                </a:solidFill>
              </a:rPr>
              <a:t/>
            </a:r>
            <a:br>
              <a:rPr lang="ru-RU" sz="3100" dirty="0" smtClean="0">
                <a:solidFill>
                  <a:srgbClr val="C00000"/>
                </a:solidFill>
              </a:rPr>
            </a:br>
            <a:r>
              <a:rPr lang="ru-RU" sz="2200" dirty="0" smtClean="0">
                <a:solidFill>
                  <a:srgbClr val="C00000"/>
                </a:solidFill>
              </a:rPr>
              <a:t>Лучшие проектные работы </a:t>
            </a:r>
            <a:r>
              <a:rPr lang="ru-RU" sz="2200" dirty="0" err="1" smtClean="0">
                <a:solidFill>
                  <a:srgbClr val="C00000"/>
                </a:solidFill>
              </a:rPr>
              <a:t>работы</a:t>
            </a:r>
            <a:r>
              <a:rPr lang="ru-RU" sz="2200" dirty="0" smtClean="0">
                <a:solidFill>
                  <a:srgbClr val="C00000"/>
                </a:solidFill>
              </a:rPr>
              <a:t> 2018-2019 года стали победителями и призерами муниципальных конкурсов и были представлены на школьном фестивале проектной и учебно-исследовательской деятельности «Новые идеи»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85720" y="1788033"/>
          <a:ext cx="7572428" cy="51480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928958"/>
                <a:gridCol w="1928826"/>
                <a:gridCol w="1357322"/>
                <a:gridCol w="1357322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Название мероприятия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Ф.И. учащегося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Уровень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Научный руководитель</a:t>
                      </a:r>
                      <a:r>
                        <a:rPr lang="ru-RU" sz="14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Ф.И.О.</a:t>
                      </a:r>
                      <a:endParaRPr lang="ru-RU" sz="14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XIII муниципальный интеллектуально-творческий конкурс «</a:t>
                      </a:r>
                      <a:r>
                        <a:rPr kumimoji="0" lang="ru-RU" sz="1200" b="1" kern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Екатеринодарские</a:t>
                      </a:r>
                      <a:r>
                        <a:rPr kumimoji="0" lang="ru-RU" sz="1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 юношеские чтения»</a:t>
                      </a:r>
                    </a:p>
                    <a:p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Сапожникова Альбина 11А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Рыбина Анастасия 8Б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Морозова Анна 8Б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Черкас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Дарья 11 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Львов Данил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Призер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Дешевых Е.А.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Дешевых Е.А.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Краснова Е.А.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Просвернина Н.В.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200" b="1" kern="1200" dirty="0" smtClean="0">
                          <a:latin typeface="Times New Roman" pitchFamily="18" charset="0"/>
                          <a:cs typeface="Times New Roman" pitchFamily="18" charset="0"/>
                        </a:rPr>
                        <a:t>XVI городская научно-практическая конференция школьников «Эврика» 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Семенчин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Андрей 11А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Емцева Ольга 11А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Клименко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Яна 10 Б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Рязанов Андрей 10 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Лауреат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Диплом 2 степени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Диплом 2 степени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Диплом 2 степени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Мезина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О.О.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Лещенко М.В.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Дешевых Е.А.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Иванченко Л.В.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Муниципальная научно-практическая конференция в области </a:t>
                      </a:r>
                      <a:r>
                        <a:rPr lang="ru-RU" sz="1200" b="1" dirty="0" err="1">
                          <a:latin typeface="Times New Roman" pitchFamily="18" charset="0"/>
                          <a:cs typeface="Times New Roman" pitchFamily="18" charset="0"/>
                        </a:rPr>
                        <a:t>естественно-научных</a:t>
                      </a: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 дисциплин для учащихся «Прорыв в науку XXI века» 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Рыбин Александр 11 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Мезина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О.О.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 pitchFamily="18" charset="0"/>
                          <a:cs typeface="Times New Roman" pitchFamily="18" charset="0"/>
                        </a:rPr>
                        <a:t>Всероссийская научно-практическая молодежная конференция с международным участием «Шаг в цифровое будущее»  </a:t>
                      </a: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Рыбин Александр 11 А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участник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latin typeface="Times New Roman" pitchFamily="18" charset="0"/>
                          <a:cs typeface="Times New Roman" pitchFamily="18" charset="0"/>
                        </a:rPr>
                        <a:t>Мезина</a:t>
                      </a:r>
                      <a:r>
                        <a:rPr lang="ru-RU" sz="1200" dirty="0">
                          <a:latin typeface="Times New Roman" pitchFamily="18" charset="0"/>
                          <a:cs typeface="Times New Roman" pitchFamily="18" charset="0"/>
                        </a:rPr>
                        <a:t> О.О.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Конкурса эссе «</a:t>
                      </a:r>
                      <a:r>
                        <a:rPr kumimoji="0" lang="ru-RU" sz="1200" kern="1200" dirty="0" err="1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Я-законотворец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» Ростовский институт (филиал)  в ГУЮ (РПА Минюста России). 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Сапожникова Альбина 11А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Крикун Александра 10Б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Победитель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Участник</a:t>
                      </a: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Дешевых Е.А.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Дешевых Е.А.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 descr="Команда Брейн ринг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868" y="-1"/>
            <a:ext cx="2428892" cy="3238523"/>
          </a:xfrm>
          <a:prstGeom prst="rect">
            <a:avLst/>
          </a:prstGeom>
        </p:spPr>
      </p:pic>
      <p:pic>
        <p:nvPicPr>
          <p:cNvPr id="23" name="Рисунок 22" descr="IMG-20181108-WA00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2066" y="3714752"/>
            <a:ext cx="4190997" cy="31432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143372" y="6357958"/>
            <a:ext cx="45005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</a:rPr>
              <a:t>»</a:t>
            </a:r>
            <a:endParaRPr lang="ru-RU" sz="1400" dirty="0">
              <a:solidFill>
                <a:srgbClr val="002060"/>
              </a:solidFill>
            </a:endParaRPr>
          </a:p>
        </p:txBody>
      </p:sp>
      <p:pic>
        <p:nvPicPr>
          <p:cNvPr id="13" name="Содержимое 12" descr="IMG-20190413-WA0003.jpg"/>
          <p:cNvPicPr>
            <a:picLocks noGrp="1" noChangeAspect="1"/>
          </p:cNvPicPr>
          <p:nvPr>
            <p:ph idx="1"/>
          </p:nvPr>
        </p:nvPicPr>
        <p:blipFill>
          <a:blip r:embed="rId4"/>
          <a:srcRect l="7659" t="10104" r="3903"/>
          <a:stretch>
            <a:fillRect/>
          </a:stretch>
        </p:blipFill>
        <p:spPr>
          <a:xfrm rot="16200000">
            <a:off x="561651" y="-275954"/>
            <a:ext cx="2357456" cy="3195069"/>
          </a:xfrm>
        </p:spPr>
      </p:pic>
      <p:pic>
        <p:nvPicPr>
          <p:cNvPr id="14" name="Рисунок 13" descr="IMG-20190627-WA00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2198" y="0"/>
            <a:ext cx="2714626" cy="3619501"/>
          </a:xfrm>
          <a:prstGeom prst="rect">
            <a:avLst/>
          </a:prstGeom>
        </p:spPr>
      </p:pic>
      <p:pic>
        <p:nvPicPr>
          <p:cNvPr id="15" name="Рисунок 14" descr="Image (9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3286124"/>
            <a:ext cx="2493125" cy="3429024"/>
          </a:xfrm>
          <a:prstGeom prst="rect">
            <a:avLst/>
          </a:prstGeom>
        </p:spPr>
      </p:pic>
      <p:pic>
        <p:nvPicPr>
          <p:cNvPr id="17" name="Рисунок 16" descr="Image (10).jpg"/>
          <p:cNvPicPr>
            <a:picLocks noChangeAspect="1"/>
          </p:cNvPicPr>
          <p:nvPr/>
        </p:nvPicPr>
        <p:blipFill>
          <a:blip r:embed="rId7" cstate="print"/>
          <a:srcRect l="5502" r="9223" b="10000"/>
          <a:stretch>
            <a:fillRect/>
          </a:stretch>
        </p:blipFill>
        <p:spPr>
          <a:xfrm>
            <a:off x="1428728" y="2500306"/>
            <a:ext cx="2263808" cy="3286148"/>
          </a:xfrm>
          <a:prstGeom prst="rect">
            <a:avLst/>
          </a:prstGeom>
        </p:spPr>
      </p:pic>
      <p:pic>
        <p:nvPicPr>
          <p:cNvPr id="18" name="Рисунок 17" descr="Image (8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428860" y="3286124"/>
            <a:ext cx="2493108" cy="3429000"/>
          </a:xfrm>
          <a:prstGeom prst="rect">
            <a:avLst/>
          </a:prstGeom>
        </p:spPr>
      </p:pic>
      <p:pic>
        <p:nvPicPr>
          <p:cNvPr id="20" name="Рисунок 19" descr="Image (8).jpg"/>
          <p:cNvPicPr>
            <a:picLocks noChangeAspect="1"/>
          </p:cNvPicPr>
          <p:nvPr/>
        </p:nvPicPr>
        <p:blipFill>
          <a:blip r:embed="rId9" cstate="print"/>
          <a:srcRect l="5290" t="3846" r="7425" b="5769"/>
          <a:stretch>
            <a:fillRect/>
          </a:stretch>
        </p:blipFill>
        <p:spPr>
          <a:xfrm>
            <a:off x="4214810" y="2571744"/>
            <a:ext cx="2357454" cy="33575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C00000"/>
                </a:solidFill>
              </a:rPr>
              <a:t>Желаем УДАЧИ!!!</a:t>
            </a:r>
            <a:br>
              <a:rPr lang="ru-RU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571612"/>
            <a:ext cx="7239000" cy="484632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</a:rPr>
              <a:t>Приглашаем стать участником научного ученического общества МБОУ СОШ № 24 «</a:t>
            </a:r>
            <a:r>
              <a:rPr lang="ru-RU" b="1" dirty="0" err="1" smtClean="0">
                <a:solidFill>
                  <a:srgbClr val="C00000"/>
                </a:solidFill>
              </a:rPr>
              <a:t>АлгоРиТм</a:t>
            </a:r>
            <a:r>
              <a:rPr lang="ru-RU" b="1" dirty="0" smtClean="0">
                <a:solidFill>
                  <a:srgbClr val="C00000"/>
                </a:solidFill>
              </a:rPr>
              <a:t>. </a:t>
            </a:r>
            <a:r>
              <a:rPr lang="ru-RU" b="1" dirty="0" err="1" smtClean="0">
                <a:solidFill>
                  <a:srgbClr val="C00000"/>
                </a:solidFill>
              </a:rPr>
              <a:t>Анализируй.Рассуждай.Твори</a:t>
            </a:r>
            <a:r>
              <a:rPr lang="ru-RU" b="1" dirty="0" smtClean="0">
                <a:solidFill>
                  <a:srgbClr val="C00000"/>
                </a:solidFill>
              </a:rPr>
              <a:t>»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action.labq.tmp-bta.ph-bta._hs._chemistry._biology._apcatalog2011._cropped.002.646.33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728" y="3429000"/>
            <a:ext cx="5429288" cy="28323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714356"/>
            <a:ext cx="7000892" cy="1143008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Arial Black" pitchFamily="34" charset="0"/>
              </a:rPr>
              <a:t>Федеральный государственный образовательный стандар</a:t>
            </a:r>
            <a:r>
              <a:rPr lang="ru-RU" sz="2700" dirty="0" smtClean="0">
                <a:latin typeface="Arial Black" pitchFamily="34" charset="0"/>
              </a:rPr>
              <a:t>т </a:t>
            </a:r>
            <a:endParaRPr lang="ru-RU" sz="2700" dirty="0">
              <a:latin typeface="Arial Black" pitchFamily="34" charset="0"/>
            </a:endParaRPr>
          </a:p>
        </p:txBody>
      </p:sp>
      <p:pic>
        <p:nvPicPr>
          <p:cNvPr id="4" name="Содержимое 3" descr="ФГОС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00042"/>
            <a:ext cx="2178648" cy="1476373"/>
          </a:xfrm>
        </p:spPr>
      </p:pic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1" y="2214554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23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 Black" pitchFamily="34" charset="0"/>
                <a:ea typeface="Calibri" pitchFamily="34" charset="0"/>
                <a:cs typeface="Times New Roman" pitchFamily="18" charset="0"/>
              </a:rPr>
              <a:t>1.2.2 Ведущие целевые установки и основные ожидаемые результаты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42844" y="2857495"/>
            <a:ext cx="8786874" cy="357020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ru-RU" sz="1600" dirty="0">
                <a:latin typeface="Arial Black" pitchFamily="34" charset="0"/>
              </a:rPr>
              <a:t>В ходе изучения всех учебных предметов обучающиеся </a:t>
            </a:r>
            <a:r>
              <a:rPr lang="ru-RU" sz="1600" b="1" i="1" dirty="0">
                <a:solidFill>
                  <a:srgbClr val="C00000"/>
                </a:solidFill>
                <a:latin typeface="Arial Black" pitchFamily="34" charset="0"/>
              </a:rPr>
              <a:t>приобретут опыт проектной деятельности</a:t>
            </a:r>
            <a:r>
              <a:rPr lang="ru-RU" sz="1600" dirty="0">
                <a:latin typeface="Arial Black" pitchFamily="34" charset="0"/>
              </a:rPr>
              <a:t> как особой формы учебной работы, способствующей воспитанию самостоятельности, инициативности, ответственности, повышению мотивации и эффективности учебной деятельности; на практическом уровне в ходе реализации исходного замысла овладеют умением выбирать адекватные стоящей задаче средства, принимать решения, в том числе и в ситуациях неопределенности</a:t>
            </a:r>
            <a:r>
              <a:rPr lang="ru-RU" sz="1600" dirty="0" smtClean="0">
                <a:latin typeface="Arial Black" pitchFamily="34" charset="0"/>
              </a:rPr>
              <a:t>.</a:t>
            </a:r>
          </a:p>
          <a:p>
            <a:pPr algn="just">
              <a:buFont typeface="Arial" pitchFamily="34" charset="0"/>
              <a:buChar char="•"/>
            </a:pPr>
            <a:r>
              <a:rPr lang="ru-RU" sz="1600" dirty="0">
                <a:latin typeface="Arial Black" pitchFamily="34" charset="0"/>
              </a:rPr>
              <a:t>В ходе планирования и выполнения учебных исследований учащиеся освоят умение </a:t>
            </a:r>
            <a:r>
              <a:rPr lang="ru-RU" sz="1600" b="1" i="1" dirty="0">
                <a:solidFill>
                  <a:srgbClr val="C00000"/>
                </a:solidFill>
                <a:latin typeface="Arial Black" pitchFamily="34" charset="0"/>
              </a:rPr>
              <a:t>оперировать гипотезами</a:t>
            </a:r>
            <a:r>
              <a:rPr lang="ru-RU" sz="1600" b="1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ru-RU" sz="1600" dirty="0">
                <a:latin typeface="Arial Black" pitchFamily="34" charset="0"/>
              </a:rPr>
              <a:t>как отличительным инструментом научного рассуждения, приобретут опыт решения интеллектуальных задач на основе мысленного построения различных предположений и их последующей проверки.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615262" cy="1143000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Положение о проектной и учебно-исследовательской деятельности </a:t>
            </a:r>
            <a:br>
              <a:rPr lang="ru-RU" sz="2800" dirty="0" smtClean="0"/>
            </a:br>
            <a:r>
              <a:rPr lang="ru-RU" sz="2800" dirty="0" smtClean="0"/>
              <a:t>МБОУ СОШ № 24 </a:t>
            </a:r>
            <a:endParaRPr lang="ru-RU" sz="2800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2. Цель и задачи проектной деятельности в школе.</a:t>
            </a:r>
            <a:endParaRPr lang="ru-RU" dirty="0" smtClean="0"/>
          </a:p>
          <a:p>
            <a:endParaRPr lang="ru-RU" dirty="0" smtClean="0"/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2.1.Цель проектной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деятельности </a:t>
            </a:r>
            <a:r>
              <a:rPr lang="ru-RU" b="1" i="1" dirty="0" smtClean="0"/>
              <a:t>–</a:t>
            </a:r>
            <a:r>
              <a:rPr lang="ru-RU" dirty="0" smtClean="0"/>
              <a:t>формирование основ проектно- исследовательской компетенции и универсальных учебных действий, развитие творческих способностей обучающихся.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2.2.Задачами проектной деятельности </a:t>
            </a:r>
            <a:r>
              <a:rPr lang="ru-RU" dirty="0" smtClean="0"/>
              <a:t>является:</a:t>
            </a:r>
          </a:p>
          <a:p>
            <a:r>
              <a:rPr lang="ru-RU" dirty="0" smtClean="0"/>
              <a:t>-приобретение учащимися знаний о структуре проектной и исследовательской деятельности; способах поиска необходимой для исследования информации; о способах обработки результатов и их презентации;</a:t>
            </a:r>
          </a:p>
          <a:p>
            <a:r>
              <a:rPr lang="ru-RU" dirty="0" smtClean="0"/>
              <a:t>-овладение способами деятельности: учебно-познавательной, информационно-коммуникативной, рефлексивной; </a:t>
            </a:r>
          </a:p>
          <a:p>
            <a:r>
              <a:rPr lang="ru-RU" dirty="0" smtClean="0"/>
              <a:t>-освоение основных компетенций: ценностно-смысловой, учебно-познавательной, информационной, коммуникативной;</a:t>
            </a:r>
          </a:p>
          <a:p>
            <a:r>
              <a:rPr lang="ru-RU" dirty="0" smtClean="0"/>
              <a:t>-формирование умения ориентироваться в современном информационном пространстве, умения самообразования и критического мышления;</a:t>
            </a:r>
          </a:p>
          <a:p>
            <a:r>
              <a:rPr lang="ru-RU" dirty="0" smtClean="0"/>
              <a:t>-интеграция знаний и умений, полученных в ходе учебного процесса, углубление общеобразовательной подготовки;</a:t>
            </a:r>
          </a:p>
          <a:p>
            <a:r>
              <a:rPr lang="ru-RU" dirty="0" smtClean="0"/>
              <a:t>-приобщение школьников к решению конкретных жизненно важных проблем;</a:t>
            </a:r>
          </a:p>
          <a:p>
            <a:r>
              <a:rPr lang="ru-RU" dirty="0" smtClean="0"/>
              <a:t>-развитие индивидуальных способностей  и личностных качеств учащихся;</a:t>
            </a:r>
          </a:p>
          <a:p>
            <a:r>
              <a:rPr lang="ru-RU" dirty="0" smtClean="0"/>
              <a:t>- развитие социальной активности учащихся;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28694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latin typeface="+mn-lt"/>
              </a:rPr>
              <a:t>В помощь родителям и детям:</a:t>
            </a:r>
            <a:endParaRPr lang="ru-RU" sz="32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214282" y="2000240"/>
          <a:ext cx="7786742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142852"/>
            <a:ext cx="7929618" cy="785818"/>
          </a:xfrm>
        </p:spPr>
        <p:txBody>
          <a:bodyPr>
            <a:noAutofit/>
          </a:bodyPr>
          <a:lstStyle/>
          <a:p>
            <a:pPr algn="ctr"/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Анализ выбора тем учебно-исследовательских и проектных работ учащихся 9-х классов в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2018-2019 уч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ебном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  <a:latin typeface="+mn-lt"/>
                <a:cs typeface="Times New Roman" pitchFamily="18" charset="0"/>
              </a:rPr>
              <a:t>году</a:t>
            </a:r>
            <a:endParaRPr lang="ru-RU" sz="1600" b="1" dirty="0">
              <a:solidFill>
                <a:schemeClr val="tx2">
                  <a:lumMod val="75000"/>
                </a:schemeClr>
              </a:solidFill>
              <a:latin typeface="+mn-lt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85720" y="928668"/>
          <a:ext cx="7786743" cy="5868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5581"/>
                <a:gridCol w="2595581"/>
                <a:gridCol w="2595581"/>
              </a:tblGrid>
              <a:tr h="365524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Предметная область</a:t>
                      </a:r>
                      <a:endParaRPr lang="ru-RU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Ф.И.О учителя</a:t>
                      </a:r>
                      <a:endParaRPr lang="ru-RU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Кол-во тем/учащихся</a:t>
                      </a:r>
                      <a:endParaRPr lang="ru-RU" sz="14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42029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обществознание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Фролкина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Л.В.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Дешевых Е.А.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92420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Радченко 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С.С.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05078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Петренко И.Г.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5851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 и литература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Чередниченко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О.В.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Андрианова Т.Н.</a:t>
                      </a:r>
                    </a:p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Лукьянченко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Н.С. 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5501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</a:t>
                      </a:r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культура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ОБЖ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Кузнецова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Т.С.</a:t>
                      </a:r>
                    </a:p>
                    <a:p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Аскольский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Р.А.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Ракитин В.А.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55017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Шибанова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Е.Г.</a:t>
                      </a:r>
                    </a:p>
                    <a:p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Нижельская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О.В.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Лещенко Н.И.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17692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Крупицкая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629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Мезина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О.О.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6664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Страхова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И.Ю.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6293">
                <a:tc>
                  <a:txBody>
                    <a:bodyPr/>
                    <a:lstStyle/>
                    <a:p>
                      <a:r>
                        <a:rPr lang="ru-RU" sz="1200" b="1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Кубановедение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Афиногенов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О.С.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467869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Искусство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Чвертко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Н.А.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Краснова Е.А.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29117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Психология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Сергиевская Д.К.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376293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Социальные проекты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Калинович Л.Д.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751506"/>
          </a:xfrm>
        </p:spPr>
        <p:txBody>
          <a:bodyPr>
            <a:normAutofit/>
          </a:bodyPr>
          <a:lstStyle/>
          <a:p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Анализ выбора тем учебно-исследовательских и проектных работ учащихся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10-11-х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классов в 2018-2019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уч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cs typeface="Times New Roman" pitchFamily="18" charset="0"/>
              </a:rPr>
              <a:t>. году</a:t>
            </a:r>
            <a:endParaRPr lang="ru-RU" sz="1600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7239000" cy="5474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2413000"/>
                <a:gridCol w="2413000"/>
              </a:tblGrid>
              <a:tr h="394156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Предметная область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Ф.И.О учителя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Кол-во тем/учащихся</a:t>
                      </a:r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680324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История</a:t>
                      </a:r>
                      <a:r>
                        <a:rPr lang="ru-RU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 обществознание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Фролкина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Л.В.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Дешевых Е.А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Просвернина Н.В.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594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Биология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Радченко С.С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Иванченко Л.В.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415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География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Петренко И.Г.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415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Русский язык и литература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Сизова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С.Н.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594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Физическая культура</a:t>
                      </a:r>
                    </a:p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ОБЖ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Калашников Е.В.</a:t>
                      </a: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594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Математика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Перепилюкова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И.А.</a:t>
                      </a:r>
                      <a:endParaRPr lang="ru-RU" sz="1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Лещенко 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Н.И.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415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Химия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Крупицкая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Н.В.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415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Физика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Мезина</a:t>
                      </a:r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О.О.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94156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Информатика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Страхова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И.Ю.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594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Искусство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Лещенко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М.В.</a:t>
                      </a:r>
                      <a:endParaRPr lang="ru-RU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Краснова Е.А.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485945">
                <a:tc>
                  <a:txBody>
                    <a:bodyPr/>
                    <a:lstStyle/>
                    <a:p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Психология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Лещенко</a:t>
                      </a:r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М.В.</a:t>
                      </a:r>
                    </a:p>
                    <a:p>
                      <a:r>
                        <a:rPr lang="ru-RU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Сергиевская Д.К.</a:t>
                      </a:r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</a:p>
                    <a:p>
                      <a:pPr algn="ctr"/>
                      <a:r>
                        <a:rPr lang="ru-RU" sz="12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2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00132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Шкала перевода баллов оценочной ведомости в 5-ти балльную систему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29443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3000"/>
                <a:gridCol w="2413000"/>
                <a:gridCol w="241300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Уровень защиты проектной (учебно-исследовательской работы) по оценочной ведомости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25" marR="603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Количество баллов, которое набрал учащийся по оценочной ведомости 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25" marR="6032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1400" dirty="0">
                          <a:latin typeface="Times New Roman"/>
                          <a:ea typeface="Times New Roman"/>
                          <a:cs typeface="Times New Roman"/>
                        </a:rPr>
                        <a:t>Перевод в 5-ти балльную систему оценки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25" marR="6032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Низкий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25" marR="60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0-43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25" marR="60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25" marR="6032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Базовый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25" marR="60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44-53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25" marR="60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25" marR="6032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2800" b="1">
                          <a:latin typeface="Times New Roman"/>
                          <a:ea typeface="Times New Roman"/>
                          <a:cs typeface="Times New Roman"/>
                        </a:rPr>
                        <a:t>Повышенный </a:t>
                      </a:r>
                      <a:endParaRPr lang="ru-RU" sz="2800" b="1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25" marR="60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54-63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25" marR="60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4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25" marR="60325" marT="0" marB="0"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28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Углубленный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25" marR="60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64-73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25" marR="6032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ru-RU" sz="2800" b="1" dirty="0">
                          <a:latin typeface="Times New Roman"/>
                          <a:ea typeface="Times New Roman"/>
                          <a:cs typeface="Times New Roman"/>
                        </a:rPr>
                        <a:t>5</a:t>
                      </a:r>
                      <a:endParaRPr lang="ru-RU" sz="28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0325" marR="60325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7400948" cy="1071570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Где отражаются результаты проектной деятельности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?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928802"/>
            <a:ext cx="8229600" cy="4610864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9 класс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Средняя оценка </a:t>
            </a:r>
            <a:r>
              <a:rPr lang="ru-RU" dirty="0" smtClean="0"/>
              <a:t>по учебному предмету «Основы проектной деятельности» и защитой проекта выставляется в аттестат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Свидетельство</a:t>
            </a:r>
            <a:r>
              <a:rPr lang="ru-RU" dirty="0" smtClean="0"/>
              <a:t> об уровне защиты проекта, вкладывается в </a:t>
            </a:r>
            <a:r>
              <a:rPr lang="ru-RU" dirty="0" err="1" smtClean="0"/>
              <a:t>портфолио</a:t>
            </a:r>
            <a:r>
              <a:rPr lang="ru-RU" dirty="0" smtClean="0"/>
              <a:t> и в личное дело ученика.</a:t>
            </a:r>
            <a:endParaRPr lang="ru-RU" b="1" dirty="0" smtClean="0">
              <a:solidFill>
                <a:srgbClr val="C00000"/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</a:rPr>
              <a:t>10-11 </a:t>
            </a:r>
            <a:r>
              <a:rPr lang="ru-RU" b="1" dirty="0" smtClean="0">
                <a:solidFill>
                  <a:srgbClr val="C00000"/>
                </a:solidFill>
              </a:rPr>
              <a:t>класс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Средняя оценка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/>
              <a:t>по учебному предмету «Индивидуальный проект » и защитой проекта в 11 классе выставляется в аттестат</a:t>
            </a:r>
          </a:p>
          <a:p>
            <a:r>
              <a:rPr lang="ru-RU" i="1" dirty="0" smtClean="0">
                <a:solidFill>
                  <a:srgbClr val="002060"/>
                </a:solidFill>
              </a:rPr>
              <a:t>Свидетельство</a:t>
            </a:r>
            <a:r>
              <a:rPr lang="ru-RU" dirty="0" smtClean="0"/>
              <a:t> об уровне защиты проекта, вкладывается в </a:t>
            </a:r>
            <a:r>
              <a:rPr lang="ru-RU" dirty="0" err="1" smtClean="0"/>
              <a:t>портфолио</a:t>
            </a:r>
            <a:r>
              <a:rPr lang="ru-RU" dirty="0" smtClean="0"/>
              <a:t> и личное дело ученика.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C00000"/>
                </a:solidFill>
                <a:latin typeface="+mn-lt"/>
              </a:rPr>
              <a:t>Итоги публичной защиты итогового индивидуального проекта учащимися 9,10,11 классов в 2018-2019 учебном году</a:t>
            </a:r>
            <a:endParaRPr lang="ru-RU" sz="24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165087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47800"/>
                <a:gridCol w="1447800"/>
                <a:gridCol w="1447800"/>
                <a:gridCol w="1447800"/>
                <a:gridCol w="1447800"/>
              </a:tblGrid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Класс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Кол-во учащихся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Базовый уровень %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Повышенный уровень %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Углубленный уровень %</a:t>
                      </a:r>
                      <a:endParaRPr lang="ru-RU" sz="1600" dirty="0">
                        <a:solidFill>
                          <a:schemeClr val="bg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9 класс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132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36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40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24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10 класс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41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5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12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83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11 класс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30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17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/>
                        <a:t>43</a:t>
                      </a:r>
                      <a:endParaRPr lang="ru-RU" sz="16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/>
                        <a:t>40</a:t>
                      </a:r>
                      <a:endParaRPr lang="ru-RU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Рисунок 6" descr="top image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166" y="3857628"/>
            <a:ext cx="5238750" cy="20288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297</TotalTime>
  <Words>913</Words>
  <Application>Microsoft Office PowerPoint</Application>
  <PresentationFormat>Экран (4:3)</PresentationFormat>
  <Paragraphs>233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Изящная</vt:lpstr>
      <vt:lpstr>Проектная и учебно-исследовательская деятельность  учащихся  школы в  2018-2019 учебном году</vt:lpstr>
      <vt:lpstr>Федеральный государственный образовательный стандарт </vt:lpstr>
      <vt:lpstr>Положение о проектной и учебно-исследовательской деятельности  МБОУ СОШ № 24 </vt:lpstr>
      <vt:lpstr>В помощь родителям и детям:</vt:lpstr>
      <vt:lpstr>Анализ выбора тем учебно-исследовательских и проектных работ учащихся 9-х классов в 2018-2019 учебном году</vt:lpstr>
      <vt:lpstr>Анализ выбора тем учебно-исследовательских и проектных работ учащихся 10-11-х классов в 2018-2019 уч. году</vt:lpstr>
      <vt:lpstr>Шкала перевода баллов оценочной ведомости в 5-ти балльную систему </vt:lpstr>
      <vt:lpstr>Где отражаются результаты проектной деятельности?</vt:lpstr>
      <vt:lpstr>Итоги публичной защиты итогового индивидуального проекта учащимися 9,10,11 классов в 2018-2019 учебном году</vt:lpstr>
      <vt:lpstr>Слайд 10</vt:lpstr>
      <vt:lpstr>Слайд 11</vt:lpstr>
      <vt:lpstr> Лучшие проектные работы работы 2018-2019 года стали победителями и призерами муниципальных конкурсов и были представлены на школьном фестивале проектной и учебно-исследовательской деятельности «Новые идеи» </vt:lpstr>
      <vt:lpstr>Слайд 13</vt:lpstr>
      <vt:lpstr>Желаем УДАЧИ!!!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и учебно-исследовательская деятельность учащихся основной школы</dc:title>
  <dc:creator>User</dc:creator>
  <cp:lastModifiedBy>User</cp:lastModifiedBy>
  <cp:revision>34</cp:revision>
  <dcterms:created xsi:type="dcterms:W3CDTF">2018-04-09T08:16:17Z</dcterms:created>
  <dcterms:modified xsi:type="dcterms:W3CDTF">2019-07-02T12:12:41Z</dcterms:modified>
</cp:coreProperties>
</file>