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78" r:id="rId3"/>
    <p:sldId id="279" r:id="rId4"/>
    <p:sldId id="280" r:id="rId5"/>
    <p:sldId id="261" r:id="rId6"/>
    <p:sldId id="281" r:id="rId7"/>
    <p:sldId id="282" r:id="rId8"/>
    <p:sldId id="283" r:id="rId9"/>
    <p:sldId id="287" r:id="rId10"/>
    <p:sldId id="263" r:id="rId11"/>
    <p:sldId id="284" r:id="rId12"/>
    <p:sldId id="285" r:id="rId13"/>
    <p:sldId id="286" r:id="rId14"/>
    <p:sldId id="270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9600B"/>
    <a:srgbClr val="FFFFCC"/>
    <a:srgbClr val="6600FF"/>
    <a:srgbClr val="D60093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350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34DF-3900-4D1D-AE64-7EF3BCD218E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7325-37A9-4EA5-87D0-944E4ECED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1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40000">
              <a:srgbClr val="9966FF"/>
            </a:gs>
            <a:gs pos="58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images.yandex.ru/yandsearch?p=1&amp;text=%D0%BE%D0%BA%D0%BD%D0%B0%20%20%D0%B1%D0%B5%D1%81%D0%B5%D0%B4%D0%BA%D0%B0%20%D0%BA%D0%BE%D0%BC%D0%BD%D0%B0%D1%82%D0%B0%20%D0%B0%D0%BD%D0%B8%D0%BC%D0%B0%D1%88%D0%BA%D0%B8&amp;pos=35&amp;uinfo=sw-1195-sh-537-fw-970-fh-448-pd-1&amp;rpt=simage&amp;img_url=http://s7.rimg.info/f7a44f1a62c499e06392b44273586e8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&#1086;&#1090;&#1082;&#1088;&#1099;&#1090;&#1099;&#1081;&#1091;&#1088;&#1086;&#1082;.&#1088;&#1092;/%D1%81%D1%82%D0%B0%D1%82%D1%8C%D0%B8/668065/" TargetMode="External"/><Relationship Id="rId4" Type="http://schemas.openxmlformats.org/officeDocument/2006/relationships/hyperlink" Target="https://infourok.ru/socialnyy_proekt_pomoschi_bezdomnym_zhivotnym-555156.htm" TargetMode="External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oshkolu.ru/content/media/pic/std/3000000/2959000/2958476-563eb50b5962ae0f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4547"/>
            </a:avLst>
          </a:prstGeom>
          <a:solidFill>
            <a:schemeClr val="bg1">
              <a:alpha val="71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Разработчикк</a:t>
            </a:r>
            <a:r>
              <a:rPr lang="ru-RU" dirty="0" smtClean="0">
                <a:solidFill>
                  <a:schemeClr val="tx1"/>
                </a:solidFill>
              </a:rPr>
              <a:t> проекта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Краснова Е. А.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Учитель музыки,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координатор ШУС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4975" y="2051720"/>
            <a:ext cx="5062220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endParaRPr lang="ru-RU" sz="4400" b="1" spc="50" dirty="0" smtClean="0">
              <a:ln w="11430">
                <a:solidFill>
                  <a:srgbClr val="0070C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«Птичий приют»</a:t>
            </a:r>
          </a:p>
          <a:p>
            <a:pPr algn="ctr"/>
            <a:endParaRPr lang="ru-RU" sz="4400" b="1" spc="50" dirty="0" smtClean="0">
              <a:ln w="11430">
                <a:solidFill>
                  <a:srgbClr val="0070C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54985"/>
            <a:ext cx="6858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образование город Краснодар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образование город Краснодар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средняя общеобразовательная школа №24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имени Тимофеева Федора Ивановича.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8" descr="https://arhivurokov.ru/kopilka/uploads/user_file_563ee7501c5de/proiekt-pomoghi-zimuiushchim-ptitsam_6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4" t="5913" r="6293" b="3017"/>
          <a:stretch>
            <a:fillRect/>
          </a:stretch>
        </p:blipFill>
        <p:spPr bwMode="auto">
          <a:xfrm>
            <a:off x="2924944" y="5724128"/>
            <a:ext cx="1152128" cy="1125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3680435"/>
              </p:ext>
            </p:extLst>
          </p:nvPr>
        </p:nvGraphicFramePr>
        <p:xfrm>
          <a:off x="0" y="0"/>
          <a:ext cx="6858000" cy="9144000"/>
        </p:xfrm>
        <a:graphic>
          <a:graphicData uri="http://schemas.openxmlformats.org/presentationml/2006/ole">
            <p:oleObj spid="_x0000_s25614" name="Слайд" r:id="rId3" imgW="3427452" imgH="457040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ШУС ЛИДЕР волонтеры\!!!!!!!!!КОНКУРС лучший ШУС\совет по труду\эколог\image78QOMN3H - коп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30" y="3947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ШУС ЛИДЕР волонтеры\!!!!!!!!!КОНКУРС лучший ШУС\совет по труду\эколог\image78QOMN3H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4427984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ШУС ЛИДЕР волонтеры\!!!!!!!!!КОНКУРС лучший ШУС\совет по труду\эколог\обшая скворе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512" y="2265561"/>
            <a:ext cx="2050099" cy="19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ser\Desktop\ШУС ЛИДЕР волонтеры\!!!!!!!!!КОНКУРС лучший ШУС\совет по труду\эколог\корм птиц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220" y="194664"/>
            <a:ext cx="2082268" cy="19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032" y="3691984"/>
            <a:ext cx="36867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Практический этап.   Декабрь 2015г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2" descr="http://img-fotki.yandex.ru/get/6/msm2206-msm.16d/0_428a3_79f229e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93778" cy="9144000"/>
          </a:xfrm>
          <a:prstGeom prst="rect">
            <a:avLst/>
          </a:prstGeom>
          <a:noFill/>
        </p:spPr>
      </p:pic>
      <p:pic>
        <p:nvPicPr>
          <p:cNvPr id="1028" name="Picture 4" descr="C:\Users\Артем\Desktop\акция птицы\DSCN4386.JPG"/>
          <p:cNvPicPr>
            <a:picLocks noChangeAspect="1" noChangeArrowheads="1"/>
          </p:cNvPicPr>
          <p:nvPr/>
        </p:nvPicPr>
        <p:blipFill>
          <a:blip r:embed="rId3" cstate="print"/>
          <a:srcRect l="4326" t="8001" r="9838"/>
          <a:stretch>
            <a:fillRect/>
          </a:stretch>
        </p:blipFill>
        <p:spPr bwMode="auto">
          <a:xfrm rot="19631627">
            <a:off x="274908" y="771709"/>
            <a:ext cx="1912952" cy="1789535"/>
          </a:xfrm>
          <a:prstGeom prst="rect">
            <a:avLst/>
          </a:prstGeom>
          <a:noFill/>
        </p:spPr>
      </p:pic>
      <p:pic>
        <p:nvPicPr>
          <p:cNvPr id="5" name="Picture 2" descr="C:\Users\Артем\Desktop\акция птицы\DSCN4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44178">
            <a:off x="-19835" y="4642725"/>
            <a:ext cx="2111232" cy="1718207"/>
          </a:xfrm>
          <a:prstGeom prst="rect">
            <a:avLst/>
          </a:prstGeom>
          <a:noFill/>
        </p:spPr>
      </p:pic>
      <p:pic>
        <p:nvPicPr>
          <p:cNvPr id="1027" name="Picture 3" descr="C:\Users\Артем\Desktop\акция птицы\DSCN4384.JPG"/>
          <p:cNvPicPr>
            <a:picLocks noChangeAspect="1" noChangeArrowheads="1"/>
          </p:cNvPicPr>
          <p:nvPr/>
        </p:nvPicPr>
        <p:blipFill>
          <a:blip r:embed="rId5" cstate="print"/>
          <a:srcRect l="20863" t="14301"/>
          <a:stretch>
            <a:fillRect/>
          </a:stretch>
        </p:blipFill>
        <p:spPr bwMode="auto">
          <a:xfrm rot="18669392">
            <a:off x="199140" y="2766129"/>
            <a:ext cx="1747397" cy="1775176"/>
          </a:xfrm>
          <a:prstGeom prst="rect">
            <a:avLst/>
          </a:prstGeom>
          <a:noFill/>
        </p:spPr>
      </p:pic>
      <p:pic>
        <p:nvPicPr>
          <p:cNvPr id="4" name="Рисунок 3" descr="C:\Users\Артем\Desktop\акция птицы\DSCN4381.JPG"/>
          <p:cNvPicPr/>
          <p:nvPr/>
        </p:nvPicPr>
        <p:blipFill>
          <a:blip r:embed="rId6" cstate="print"/>
          <a:srcRect l="3399" t="18132" r="3130" b="4808"/>
          <a:stretch>
            <a:fillRect/>
          </a:stretch>
        </p:blipFill>
        <p:spPr bwMode="auto">
          <a:xfrm>
            <a:off x="1556792" y="2195736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Артем\Desktop\акция птицы\DSCN4412.JPG"/>
          <p:cNvPicPr>
            <a:picLocks noChangeAspect="1" noChangeArrowheads="1"/>
          </p:cNvPicPr>
          <p:nvPr/>
        </p:nvPicPr>
        <p:blipFill>
          <a:blip r:embed="rId7" cstate="print"/>
          <a:srcRect l="13862" r="9673"/>
          <a:stretch>
            <a:fillRect/>
          </a:stretch>
        </p:blipFill>
        <p:spPr bwMode="auto">
          <a:xfrm rot="1882314">
            <a:off x="4903782" y="2939521"/>
            <a:ext cx="1652980" cy="1621487"/>
          </a:xfrm>
          <a:prstGeom prst="rect">
            <a:avLst/>
          </a:prstGeom>
          <a:noFill/>
        </p:spPr>
      </p:pic>
      <p:pic>
        <p:nvPicPr>
          <p:cNvPr id="1029" name="Picture 5" descr="C:\Users\Артем\Desktop\акция птицы\DSCN4429.JPG"/>
          <p:cNvPicPr>
            <a:picLocks noChangeAspect="1" noChangeArrowheads="1"/>
          </p:cNvPicPr>
          <p:nvPr/>
        </p:nvPicPr>
        <p:blipFill>
          <a:blip r:embed="rId8" cstate="print"/>
          <a:srcRect l="17013" t="15121" r="12097" b="3601"/>
          <a:stretch>
            <a:fillRect/>
          </a:stretch>
        </p:blipFill>
        <p:spPr bwMode="auto">
          <a:xfrm>
            <a:off x="1556792" y="4572000"/>
            <a:ext cx="3744416" cy="3096344"/>
          </a:xfrm>
          <a:prstGeom prst="rect">
            <a:avLst/>
          </a:prstGeom>
          <a:noFill/>
        </p:spPr>
      </p:pic>
      <p:pic>
        <p:nvPicPr>
          <p:cNvPr id="1030" name="Picture 6" descr="C:\Users\Артем\Desktop\акция птицы\DSCN4436.JPG"/>
          <p:cNvPicPr>
            <a:picLocks noChangeAspect="1" noChangeArrowheads="1"/>
          </p:cNvPicPr>
          <p:nvPr/>
        </p:nvPicPr>
        <p:blipFill>
          <a:blip r:embed="rId9" cstate="print"/>
          <a:srcRect t="16508" r="23937"/>
          <a:stretch>
            <a:fillRect/>
          </a:stretch>
        </p:blipFill>
        <p:spPr bwMode="auto">
          <a:xfrm rot="1410806">
            <a:off x="4222103" y="618074"/>
            <a:ext cx="2355213" cy="1939159"/>
          </a:xfrm>
          <a:prstGeom prst="rect">
            <a:avLst/>
          </a:prstGeom>
          <a:noFill/>
        </p:spPr>
      </p:pic>
      <p:pic>
        <p:nvPicPr>
          <p:cNvPr id="6" name="Picture 3" descr="C:\Users\Артем\Desktop\акция птицы\DSCN4401.JPG"/>
          <p:cNvPicPr>
            <a:picLocks noChangeAspect="1" noChangeArrowheads="1"/>
          </p:cNvPicPr>
          <p:nvPr/>
        </p:nvPicPr>
        <p:blipFill>
          <a:blip r:embed="rId10" cstate="print"/>
          <a:srcRect l="9544"/>
          <a:stretch>
            <a:fillRect/>
          </a:stretch>
        </p:blipFill>
        <p:spPr bwMode="auto">
          <a:xfrm>
            <a:off x="2132856" y="0"/>
            <a:ext cx="2160240" cy="2139323"/>
          </a:xfrm>
          <a:prstGeom prst="rect">
            <a:avLst/>
          </a:prstGeom>
          <a:noFill/>
        </p:spPr>
      </p:pic>
      <p:pic>
        <p:nvPicPr>
          <p:cNvPr id="1031" name="Picture 7" descr="C:\Users\Артем\Desktop\акция птицы\DSCN4408.JPG"/>
          <p:cNvPicPr>
            <a:picLocks noChangeAspect="1" noChangeArrowheads="1"/>
          </p:cNvPicPr>
          <p:nvPr/>
        </p:nvPicPr>
        <p:blipFill>
          <a:blip r:embed="rId11" cstate="print"/>
          <a:srcRect l="21795" t="28127" r="21294"/>
          <a:stretch>
            <a:fillRect/>
          </a:stretch>
        </p:blipFill>
        <p:spPr bwMode="auto">
          <a:xfrm rot="18975259">
            <a:off x="88668" y="6821225"/>
            <a:ext cx="1759678" cy="1666925"/>
          </a:xfrm>
          <a:prstGeom prst="rect">
            <a:avLst/>
          </a:prstGeom>
          <a:noFill/>
        </p:spPr>
      </p:pic>
      <p:pic>
        <p:nvPicPr>
          <p:cNvPr id="1033" name="Picture 9" descr="C:\Users\Артем\Desktop\акция птицы\DSCN4422.JPG"/>
          <p:cNvPicPr>
            <a:picLocks noChangeAspect="1" noChangeArrowheads="1"/>
          </p:cNvPicPr>
          <p:nvPr/>
        </p:nvPicPr>
        <p:blipFill>
          <a:blip r:embed="rId12" cstate="print"/>
          <a:srcRect l="31545" t="17441" r="23342"/>
          <a:stretch>
            <a:fillRect/>
          </a:stretch>
        </p:blipFill>
        <p:spPr bwMode="auto">
          <a:xfrm rot="20496183">
            <a:off x="1988841" y="7122572"/>
            <a:ext cx="1152128" cy="2021427"/>
          </a:xfrm>
          <a:prstGeom prst="rect">
            <a:avLst/>
          </a:prstGeom>
          <a:noFill/>
        </p:spPr>
      </p:pic>
      <p:pic>
        <p:nvPicPr>
          <p:cNvPr id="1035" name="Picture 11" descr="C:\Users\Артем\Desktop\акция птицы\DSCN4425.JPG"/>
          <p:cNvPicPr>
            <a:picLocks noChangeAspect="1" noChangeArrowheads="1"/>
          </p:cNvPicPr>
          <p:nvPr/>
        </p:nvPicPr>
        <p:blipFill>
          <a:blip r:embed="rId13" cstate="print"/>
          <a:srcRect l="26343" t="21975" r="37701"/>
          <a:stretch>
            <a:fillRect/>
          </a:stretch>
        </p:blipFill>
        <p:spPr bwMode="auto">
          <a:xfrm rot="1224599">
            <a:off x="3284984" y="7151496"/>
            <a:ext cx="1224136" cy="1992504"/>
          </a:xfrm>
          <a:prstGeom prst="rect">
            <a:avLst/>
          </a:prstGeom>
          <a:noFill/>
        </p:spPr>
      </p:pic>
      <p:pic>
        <p:nvPicPr>
          <p:cNvPr id="1032" name="Picture 8" descr="C:\Users\Артем\Desktop\акция птицы\DSCN4413.JPG"/>
          <p:cNvPicPr>
            <a:picLocks noChangeAspect="1" noChangeArrowheads="1"/>
          </p:cNvPicPr>
          <p:nvPr/>
        </p:nvPicPr>
        <p:blipFill>
          <a:blip r:embed="rId14" cstate="print"/>
          <a:srcRect l="31762" t="17323" r="28536"/>
          <a:stretch>
            <a:fillRect/>
          </a:stretch>
        </p:blipFill>
        <p:spPr bwMode="auto">
          <a:xfrm rot="2074148">
            <a:off x="5192662" y="4564408"/>
            <a:ext cx="1463615" cy="2081816"/>
          </a:xfrm>
          <a:prstGeom prst="rect">
            <a:avLst/>
          </a:prstGeom>
          <a:noFill/>
        </p:spPr>
      </p:pic>
      <p:pic>
        <p:nvPicPr>
          <p:cNvPr id="1034" name="Picture 10" descr="C:\Users\Артем\Desktop\акция птицы\DSCN4424.JPG"/>
          <p:cNvPicPr>
            <a:picLocks noChangeAspect="1" noChangeArrowheads="1"/>
          </p:cNvPicPr>
          <p:nvPr/>
        </p:nvPicPr>
        <p:blipFill>
          <a:blip r:embed="rId15" cstate="print"/>
          <a:srcRect l="20608" t="26923" r="11039"/>
          <a:stretch>
            <a:fillRect/>
          </a:stretch>
        </p:blipFill>
        <p:spPr bwMode="auto">
          <a:xfrm rot="1627822">
            <a:off x="4834907" y="6635123"/>
            <a:ext cx="1593023" cy="22705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56793" y="4248711"/>
            <a:ext cx="37444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Практический </a:t>
            </a:r>
            <a:r>
              <a:rPr lang="ru-RU" dirty="0"/>
              <a:t>этап.   Декабрь </a:t>
            </a:r>
            <a:r>
              <a:rPr lang="ru-RU" dirty="0" smtClean="0"/>
              <a:t>2016г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19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УС ЛИДЕР волонтеры\Омылаева Настя 4Б сойка\сойка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076" y="5103075"/>
            <a:ext cx="809037" cy="14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УС ЛИДЕР волонтеры\Омылаева Настя 4Б сойка\сой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705" y="4658617"/>
            <a:ext cx="830760" cy="14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062" y="1331640"/>
            <a:ext cx="6176327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 стали заботиться о птицах, утром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 школой, днём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вечером насыпать корм в кормушки.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давали разный,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основном растительный: зёрна, семечки,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ягоды, крошки хлеба и сало. Птицы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стали посещать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наши кормушки. Правда первые дни их было очень мало.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Стали вести наблюдение за птичками, фотографировали, вели видеосъемку.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основном прилетали воробушки. 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Некоторым птицам даже оказали  помощь у себя дома, тем самым - обрели новых друзей! Замечательные слова: « Заботиться о живом сообществе, относиться к нему с пониманием, состраданием и любовью» теперь  стали у многих ребят главным правилом жизни.                   Нас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всюду ожидают чудеса большие и маленькие, забавные и не очень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эти чудеса нам дарит наша природа. Будьте внимательны, и вы услышите веселую песенку ручейка, пение птиц, перезвон дождевых капелек, дуновение ветра или  танец цветов. БЕРЕГИТЕ  ПРИРОДУ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!. </a:t>
            </a:r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102" y="6920808"/>
            <a:ext cx="5623139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Информационные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infourok.ru/socialnyy_proekt_pomoschi_bezdomnym_zhivotnym-555156.htm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ведущий образовательный портал России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http://xn--i1abbnckbmcl9fb.xn-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C:\Users\user\Desktop\ШУС ЛИДЕР волонтеры\Омылаева Настя 4Б сойка\сойка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57"/>
          <a:stretch/>
        </p:blipFill>
        <p:spPr bwMode="auto">
          <a:xfrm>
            <a:off x="379394" y="4695818"/>
            <a:ext cx="962681" cy="14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РАБОЧИЙ СТОЛ\МЕРОПРИЯТИЯ 2016-2017\7.. 03.11 скворечник и учет\03.11.16.на учете скворечники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209" y="5080425"/>
            <a:ext cx="800950" cy="14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user\Desktop\РАБОЧИЙ СТОЛ\МЕРОПРИЯТИЯ 2016-2017\7.. 03.11 скворечник и учет\03.11.16.на учете скворечники (3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7" r="15555"/>
          <a:stretch/>
        </p:blipFill>
        <p:spPr bwMode="auto">
          <a:xfrm>
            <a:off x="5057652" y="4856322"/>
            <a:ext cx="1238383" cy="11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user\Desktop\РАБОЧИЙ СТОЛ\МЕРОПРИЯТИЯ 2016-2017\7.. 03.11 скворечник и учет\03.11.16.на учете скворечники (8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3728309" y="4670756"/>
            <a:ext cx="1329343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7978" y="179859"/>
            <a:ext cx="612141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Заключительный   этап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Подводятся итоги акции, анализируются минусы и плюсы, чтобы не повторять ошибки на следующий год. Учащиеся  собирают  материалы об акциях в СМИ, на сайты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0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ages.myshared.ru/16/1021688/slide_3.jpg"/>
          <p:cNvPicPr>
            <a:picLocks noChangeAspect="1" noChangeArrowheads="1"/>
          </p:cNvPicPr>
          <p:nvPr/>
        </p:nvPicPr>
        <p:blipFill>
          <a:blip r:embed="rId2" cstate="print"/>
          <a:srcRect t="95108"/>
          <a:stretch>
            <a:fillRect/>
          </a:stretch>
        </p:blipFill>
        <p:spPr bwMode="auto">
          <a:xfrm>
            <a:off x="0" y="0"/>
            <a:ext cx="6837363" cy="1331640"/>
          </a:xfrm>
          <a:prstGeom prst="rect">
            <a:avLst/>
          </a:prstGeom>
          <a:noFill/>
        </p:spPr>
      </p:pic>
      <p:pic>
        <p:nvPicPr>
          <p:cNvPr id="4" name="Picture 6" descr="http://images.myshared.ru/16/1021688/slide_3.jpg"/>
          <p:cNvPicPr>
            <a:picLocks noChangeAspect="1" noChangeArrowheads="1"/>
          </p:cNvPicPr>
          <p:nvPr/>
        </p:nvPicPr>
        <p:blipFill>
          <a:blip r:embed="rId2" cstate="print"/>
          <a:srcRect t="95108"/>
          <a:stretch>
            <a:fillRect/>
          </a:stretch>
        </p:blipFill>
        <p:spPr bwMode="auto">
          <a:xfrm>
            <a:off x="0" y="7812360"/>
            <a:ext cx="6837363" cy="133164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2696" y="5040052"/>
            <a:ext cx="532859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По результатам опроса было принято решение провести беседу с ребятами 2 «в» класса о необходимости и правилах зимней подкормки птиц и привлечь их к данной работе (Приложение 1).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Для подкормки птиц был заготовлен следующий корм: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1. Семена подсолнечника.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2. Кукуруза дроблёная.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3. Пшеница дроблёная.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4. Несолёное сало.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С помощью родителей были изготовлены деревянные кормушки и установлены рядом с домом (Приложение 2). В школе были сделаны кормушки из пластиковых бутылок и картонных коробок (Приложение 3). Эти кормушки были развешены на пришкольном участке.</a:t>
            </a:r>
            <a:endParaRPr kumimoji="0" lang="ru-RU" sz="20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26626" name="Picture 2" descr="https://arhivurokov.ru/kopilka/up/html/2016/12/26/k_586135d71ecc3/37359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68" y="1043608"/>
            <a:ext cx="57626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9018" y="4615493"/>
            <a:ext cx="6329968" cy="45243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1.Введение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все, пока не поздно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Мы Землю защитим от бед,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Пора задуматься серьёзно,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Жить миру в мире или нет!  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 - самое суровое время для птиц, особенно, когда стоят сильные морозы и вся земля укрыта снегом.  Птицы могут противостоять холодам, но только в том случае, если вокруг много подходящего корма. Большое число птиц в зимние месяцы гибнет именно от бескормицы.  И очень важно в конце зимы, когда уже не остаётся корма, позаботиться о наших пернатых.                                                                                                                                           В  МБОУ СОШ №24  ребята школьного ученического самоуправления вместе с учащимися начальной школы под руководством Красновой Е.А. (учителя музыки,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координатор ШУС),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провели акцию «Покормите птиц зимой».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984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Покормите птиц зимой, пусть со всех концов 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984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вам слетятся, как домой, стайки на крыльцо.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984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гибнет их — не счесть, видеть тяжело.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А ведь в нашем сердце есть и  для птиц тепло.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Разве можно забывать? Улететь могли!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Но остались зимовать заодно с людьми!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Приучите птиц в мороз к своему окну,</a:t>
            </a:r>
            <a:b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Чтоб без песен не пришлось нам встречать весну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А. Яшин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84784" y="359242"/>
            <a:ext cx="5094202" cy="1169551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проведения: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- 2020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Краснодар,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№24 </a:t>
            </a:r>
            <a:b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Участники: 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Школьное ученическое самоуправление,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и взрослые МБОУ СОШ №24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Разработчик: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читель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музыки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Краснова Е.А.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rhivurokov.ru/kopilka/up/html/2017/04/02/k_58e0abe9cce4a/img_user_file_58e0abea4922d_3.jpg"/>
          <p:cNvPicPr>
            <a:picLocks noChangeAspect="1" noChangeArrowheads="1"/>
          </p:cNvPicPr>
          <p:nvPr/>
        </p:nvPicPr>
        <p:blipFill rotWithShape="1">
          <a:blip r:embed="rId2" cstate="print"/>
          <a:srcRect l="67454" t="60553" r="6571" b="7282"/>
          <a:stretch/>
        </p:blipFill>
        <p:spPr bwMode="auto">
          <a:xfrm>
            <a:off x="5308891" y="4860032"/>
            <a:ext cx="779166" cy="787078"/>
          </a:xfrm>
          <a:prstGeom prst="rect">
            <a:avLst/>
          </a:prstGeom>
          <a:noFill/>
        </p:spPr>
      </p:pic>
      <p:pic>
        <p:nvPicPr>
          <p:cNvPr id="16386" name="Picture 2" descr="C:\Users\user\Desktop\ШУС ЛИДЕР волонтеры\!!!!!!!!!КОНКУРС лучший ШУС\совет по труду\эколог\image78QOMN3H - копия (2)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81" y="251521"/>
            <a:ext cx="11294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481" y="1636515"/>
            <a:ext cx="6350505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Введение.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…................................................................................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Обоснование актуальности темы исследования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.........................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Цели и задачи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продукт проекта, этапы.......................................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2.Основная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Первый  этап. Познавательный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...Презентация о правилах подкормки птиц,.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...Презентация  правилах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изготовления и размещения кормушек......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.3     Музыкально - литературное занятие.................................................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Второй этап  -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одготовительный </a:t>
            </a:r>
          </a:p>
          <a:p>
            <a:pPr marL="342900" indent="-342900">
              <a:buAutoNum type="arabicPeriod" startAt="3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Третий этап – Практический</a:t>
            </a:r>
          </a:p>
          <a:p>
            <a:pPr marL="342900" indent="-342900">
              <a:buAutoNum type="arabicPeriod" startAt="4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     Информационные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Рисунок 1" descr="Описание: C:\Users\Артем\Desktop\В ЖЕСТКИЙ ДИСК\Новые загрузки интер\2013 конкурс красоты\экология\0001-001-Pochemu-my-chasto-slyshim-slovo-ekologij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408" y="467544"/>
            <a:ext cx="905998" cy="9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6" y="1881998"/>
            <a:ext cx="6515994" cy="138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у детей непосредственно через Экологическое воспитание чувства патриотизма к родному краю, любовь к природе.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    Изучение образа жизни и поведения   птиц..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заботливого отношения к   природе и ее обитателям.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зимующим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птицам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пережить холодный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период.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580" y="3347864"/>
            <a:ext cx="6515994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Задачи 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Познакомить детей с видовым разнообразием птиц, живущих на Кубани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(музыкально – экологические беседы, игры ).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Воспитывать у юных жителей нашей школы  любовь к родному краю,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природе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прививать им практические навыки экологически разумного поведения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Приготовить вместе с детьми кормушки для птиц, развесить их во дворе школы,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наполнять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кормом в течении зимнего времени.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Привлечь  внимание родителей к проблемам зимующих птиц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776" y="6228184"/>
            <a:ext cx="6569601" cy="26161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 состоит из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нескольких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этапов.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Познавательный.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(Презентации о птицах,  конкурс рисунков,  наблюдения, экскурсии, викторины,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разучивание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песен,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т.д.)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Подготовительный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подготовка  кормушек, скворечников вместе с родителями)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(Вместе  с ребятами  СОШ 24 и активистами ШУС  разместить скворечники на деревьях. Видеосъемка всех этапов.)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Заключительный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Просмотр фильма, фотосессия. Обсуждение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095" y="110498"/>
            <a:ext cx="6483265" cy="16619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Значимая для детей проблема: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же выживают в зимнее время наши друзья – птицы, чем мы можем им помочь в это трудное время?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 течение зимних холодов постоянно подкармливать птиц, то до весны выживут многие  и  станут приносить намного больше пользы экологии земли., чаще будут радовать своим пением  и красотой.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80" y="5364088"/>
            <a:ext cx="651599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Проектный продукт: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#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Видеофильм  «Птичий приют»   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Скворечники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#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Кормушки             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#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выставка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790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20" y="2305398"/>
            <a:ext cx="6796680" cy="141577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 первом этапе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ребята узнают много интересного о жизни птиц,  особенностях подкормки пернатых,  поучаствуют в различных викторинах  и конкурсах.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ноябре, в  музыкальном зале прошел музыкально – экологический   урок, где  ребята исполняли  и песни о птицах и доброте, узнавали  голоса пернатых, рассказывали стихи, рисовали  рисунки. Также ребята узнали  о правилах подкормки, и  о том, как можно сделать для них  своими руками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кормушку.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10" y="59170"/>
            <a:ext cx="6438900" cy="21544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Личностные: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интереса  к животному миру у детей;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Формирование ответственного отношения к природе.</a:t>
            </a:r>
          </a:p>
          <a:p>
            <a:pPr algn="just"/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Меиапредметные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Способность осуществлять информационный поиск,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оценивать степень значимости источника; Проводить анализ полученной  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информации; делать выводы на основе совокупности отдельных фактов;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Предметные результаты: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Применение  полученных знаний в жизни; Создание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основы для формирования интереса к дальнейшему расширению и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углублению знаний.</a:t>
            </a:r>
          </a:p>
        </p:txBody>
      </p:sp>
      <p:pic>
        <p:nvPicPr>
          <p:cNvPr id="9" name="Picture 2" descr="C:\Users\user\Desktop\РАБОЧИЙ СТОЛ\анимашки чистый\анимашки  ген\зверушки\0_6fe04_4b125168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424" y="2213606"/>
            <a:ext cx="1691548" cy="14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886" y="3721170"/>
            <a:ext cx="6804114" cy="5478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правила подкормки птиц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Птиц нельзя кормить, можно лишь подкармливать! Корм не должен находиться в кормушке постоянно. При кормлении, птицы весь дневной рацион получают только из кормушки, а при подкормке они лишь часть необходимой пищи получают от человека, и вынуждены остальную часть своего рациона находить в природе. В природе рацион птиц очень разнообразен. Перемещаясь по лесу, стайки синиц проверяют трещины коры в поисках зимующих насекомых, их личинок и куколок, подбирают семена различных растений, а на кормушке поедают исключительно семечки и сало. И при постоянном наличии семечек в кормушке синицы попросту перестают искать другую пищу.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Рацион птиц должен быть разнообразным. Однообразный рацион вреден для пернатых. Сами птицы не понимают опасности одностороннего питания и даже при наличии выбора разных кормов в кормушке предпочитают поедать только семечки, как наиболее питательный вид корма. Переизбыток жиров приводит к заболеванию печени и скорой смерти птицы. Получается, что вместо пользы мы можем нанести птицам непоправимый вред.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Подкармливать птиц надо в одном и том же месте, в одно и тоже время.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Кормить регулярно, ежедневно, нельзя подкармливать время от времени. Лучше приучить себя и птиц к определённому режиму, наполняя кормушки один-два раза в сутки, утром или утром и вечером в одно и то же время. Если строго придерживаться, то птицы быстро привыкают, что в определённое время могут рассчитывать найти корм в кормушке, а в остальное время отправятся искать пропитание в других местах.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время подкормки нельзя сорить, оставлять полиэтиленовые пакеты, жестяные банки, коробки и т.д. Кормушки должны быть в чистоте, чтобы не стать источником болезни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Desktop\РАБОЧИЙ СТОЛ\анимашки чистый\анимашки  ген\зверушки\5ea70e965ac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3490992"/>
            <a:ext cx="1515691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498" y="28228"/>
            <a:ext cx="6642486" cy="4093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правила изготовления и размещения кормушек.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/>
              <a:t>Самый простой вариант кормушки - это дощечка с прибитыми по краям бортиками, чтобы еду не сдувало ветром. Смастерить кормушку для птиц своими руками можно также из дерева, фанеры, пластиковых бутылок, пакетов из-под молока, соков и круп, из тыквы, из пустых кокосов, старых автомобильных фар и прочих подручных материалов.</a:t>
            </a:r>
          </a:p>
          <a:p>
            <a:pPr algn="just"/>
            <a:r>
              <a:rPr lang="ru-RU" sz="1400" dirty="0"/>
              <a:t>При устройстве кормушек не стоит гнаться за слишком сложными и причудливыми конструкциями. Лучше сделать несколько более простых и накормить больше птиц. Важно только, чтобы в кормушках, по возможности, корм был защищен от непогоды. Зимой птицам не до роскоши - лишь бы выжить. Для защиты делают различные крышки, боковые стенки.</a:t>
            </a:r>
          </a:p>
          <a:p>
            <a:pPr algn="just"/>
            <a:r>
              <a:rPr lang="ru-RU" sz="1400" dirty="0"/>
              <a:t>Отверстие в кормушке должно быть настолько широким, чтобы птица могла спокойно проникнуть внутрь кормушки и покинуть ее.</a:t>
            </a:r>
          </a:p>
          <a:p>
            <a:r>
              <a:rPr lang="ru-RU" sz="1400" dirty="0"/>
              <a:t>Вешать кормушку лучше всего на южной стороне на высоте 1,5-2 метра. Тем самым мы защитим ее от ветра и снега, в солнечные дни корм будет согреваться и оттаивать (если в него вдруг попала влага), большая высота не позволит добраться к корму грызунам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730" y="3786986"/>
            <a:ext cx="6546254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Народные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приметы .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Воробей забирается в хворост — жди усиления мороза.</a:t>
            </a:r>
          </a:p>
          <a:p>
            <a:pPr fontAlgn="base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Вробьи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дружно расчирикались — к оттепели.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Воробей взъерошился — ударит мороз.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Голуби прячутся — погода портится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Вороны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каркают всей стаей — быть холоду.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Вороны устроили в небе хоровод — быть снегопаду.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Ворона под крыло нос прячет — к холоду.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Вороны садятся на вершины деревьев — к морозу.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утра пищит синица — жди усиления мороза.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Громко пищит синица — ночью будет мороз.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Снегирь запел — быть вьюге.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Снегирь зимой скрипит — на снег, вьюгу.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Сорока вертится возле дома, норовит залезть под крышу — быть метели.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Галки зимой вьются в воздухе — перед снегом.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Галки собираются гурьбой и жмутся к жилью — жди большого снегопада.</a:t>
            </a:r>
          </a:p>
          <a:p>
            <a:pPr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Галки садятся на ветках с полдерева — к морозу.</a:t>
            </a:r>
          </a:p>
        </p:txBody>
      </p:sp>
      <p:pic>
        <p:nvPicPr>
          <p:cNvPr id="11" name="Picture 9" descr="C:\Users\user\Desktop\АТТЕСТАЦИЯвысшая категория\111111111111МУЗЫКА аттестация 2018-2019 муз\проекты\птицы  и 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3575259"/>
            <a:ext cx="1758584" cy="10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АТТЕСТАЦИЯвысшая категория\111111111111МУЗЫКА аттестация 2018-2019 муз\проекты\Экология и птицы рисунки\IMG_5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730" y="7932652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АТТЕСТАЦИЯвысшая категория\111111111111МУЗЫКА аттестация 2018-2019 муз\проекты\Экология и птицы рисунки\IMG_5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21282" y="7932651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Desktop\АТТЕСТАЦИЯвысшая категория\111111111111МУЗЫКА аттестация 2018-2019 муз\проекты\Экология и птицы рисунки\IMG_51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87093" y="7932652"/>
            <a:ext cx="1615131" cy="12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473514" y="4833426"/>
            <a:ext cx="236042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Птицам холодно зимой,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Птицам голодно зимой.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Кто, скажите, им поможет?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мы или прохожий?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://images.myshared.ru/26/1287597/slide_7.jpg"/>
          <p:cNvPicPr>
            <a:picLocks noChangeAspect="1" noChangeArrowheads="1"/>
          </p:cNvPicPr>
          <p:nvPr/>
        </p:nvPicPr>
        <p:blipFill rotWithShape="1">
          <a:blip r:embed="rId7" cstate="print"/>
          <a:srcRect t="17919" r="54235" b="31616"/>
          <a:stretch/>
        </p:blipFill>
        <p:spPr bwMode="auto">
          <a:xfrm>
            <a:off x="5482989" y="7894431"/>
            <a:ext cx="1230995" cy="1226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4429" y="754186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рисунков «Птицы – наши лучшие друзья!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C:\Users\user\Desktop\АТТЕСТАЦИЯвысшая категория\111111111111МУЗЫКА аттестация 2018-2019 муз\проекты\Экология и птицы рисунки\IMG_5116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D3CFC4"/>
              </a:clrFrom>
              <a:clrTo>
                <a:srgbClr val="D3CF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4" r="14890"/>
          <a:stretch/>
        </p:blipFill>
        <p:spPr bwMode="auto">
          <a:xfrm rot="5400000" flipV="1">
            <a:off x="5749231" y="5684326"/>
            <a:ext cx="903645" cy="86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0"/>
            <a:ext cx="6552728" cy="9202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“В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ыразительность и изобразительность в природе и музыке”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Тема:  “ МУЗЫКАЛЬНЫЕ ЗАРИСОВКИ ПЕРНАТЫХ ЖИТЕЛЕЙ ЛЕСА”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примерах  произведений, звучащих на уроке, ребята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должны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почувствовать, услышать, увидеть природу  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своей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душой  и глазами  композитора, художника поэта.  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Закрепить знания музыкальной грамоты.</a:t>
            </a:r>
          </a:p>
          <a:p>
            <a:pPr algn="just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воспитывать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любовь к природе, к окружающему миру,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эмоциональную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отзывчивость, доброту, милосердие.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слушательскую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исполнительскую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культуру поведения.  </a:t>
            </a:r>
          </a:p>
          <a:p>
            <a:pPr algn="just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познавательные процессы, чувство ритма,    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музыкальный слух, способность рассуждать о музыке.  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  над дикцией, дыханием, образом.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Оборудование:  видео, аудиозапись, презентация, компьютер,   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интерактивная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доска,  наглядные пособия, музыкальные  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инструменты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 музыкальная и методическая литература.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ХОД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ЗАНЯТИЯ: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Эмоционально настроить детей  на восприятие темы.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фоне музыки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“Шорохи гор”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Антона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Хьюджеса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звучат стихи: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Звуки вырастают как  цветы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Грустные, веселые, любые,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То горячие до красноты,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То холодновато- голубые.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Вот они расселись по лесам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Зазвучали до самозабвенья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Узнаю я их по голосам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Звонких повелителей мгновенья.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-Какую картину нарисовали музыка и стихи в вашем воображении?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(освещенный солнцем лес, в котором слышны переклички птиц…)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-Какое настроение принесла вам музыка?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-Какими чувствами наполнен музыкальный лес?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( музыка наполнена нежностью, спокойствием, светлой грустью, погружает нас в чудесное, полное блаженства состояние)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-Что такое лес? Каким вы его представляете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 сосновые, березовые дубравы, много птиц, зверей; чистый, смолистый воздух, густая зелень;  свежесть,  наполненная звенящими птичьими трелями;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деревьях птицы вьют свои гнезда и выращивают птенцов)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-К какому жанру вы отнесли бы эту музыку?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(песенному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3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60" y="179512"/>
            <a:ext cx="6524400" cy="86177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песни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“Доброе дерево” муз. М.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Околота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сл. В.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Орловой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Почему песня называется “ Доброе дерево”?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вы понимаете слова: ” дерево птицам помашет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листвою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ли птицы улетают, или какие то остаются?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мы должны беречь птиц, особенно зимой?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было бы, если б не было птиц?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(ответы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“Покормите птиц зимой” муз. Е.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Шахановой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(вокально-хоровая работа)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(проверка д/з: рисунки на тему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” Грусть и радость птиц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”)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вот закончилась зима, и солнышко стало будить от зимней спячки всех жителей леса.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кого разбудило солнышко  в одной весенней сказке, подскажет вам музыка. / слушание   /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 солнышко разбудило птиц)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какие средства музыкальной выразительности помогли понять, что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музыка изобразила именно пение птиц?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каком регистре звучала музыка? (в высоком)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каком темпе? (быстром)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тембр какого инструмента изобразил пение птиц? (флейта, скрипка)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какой оперы прозвучал этот фрагмент?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   “Снегурочка “  Римского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Корсакого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первыми лучами солнца просыпается весь лесной птичий мир.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Прислушайтесь, к его голосам.  Чем эти голоса отличаются от певчих   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трелей  из оперы Римского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Корсакого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“ Снегурочка “?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“ Чей голос? “Музыкальная игра на развитие тембра.   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(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доске развешиваются изображения различных птиц. Дети должны во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время прослушивания голосов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записать их названия в порядке звучания.)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хорошо справились с заданием. А теперь ответьте на вопрос: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Чем эти голоса отличаются от певчих  трелей  из оперы Римского – 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Корсакого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“ Снегурочка “? (звучат настоящие голоса)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поняли, что композитор Римский-Корсаков умел внимательно  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вслушиваться в голоса природы и это помогло ему мастерски перевести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птичий язык на язык музыки.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теперь давайте образно перевоплотимся  в жителей леса и попытаемся     его оживить.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3" y="0"/>
            <a:ext cx="6741368" cy="46166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Музыкально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– поэтическая зарисовка  “Лесной дуэт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Действующие лица и их партии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1. Ветер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 группа детей изображает качанием рук 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легато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Чтец -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 лесной опушке, где цветной узор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Дятла и кукушки слышен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разговор: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3. Кукушка-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(ксилофон)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Группа                  Кукушка кукует: Ку-ку! Ку-ку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Солистов              сама сочинила   я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-се-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нку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      Ку-ку,   ку-ку,   ку-ку, ку-ку, ку-ку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4. Дождик-  группа детей изображает на столе кончиками пальцев дождик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staccato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 схеме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5. Чтец -                Дятел, хоть и молодой, - вежливая птица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        Он всегда перед едой к червяку стучится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6. Дятел -                                                                                         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Все вместе, кроме чтецов.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(закрепить понятия паузы, ритма, динамики, штрихов (стаккато, легато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147547" y="508630"/>
            <a:ext cx="854968" cy="433675"/>
          </a:xfrm>
          <a:custGeom>
            <a:avLst/>
            <a:gdLst>
              <a:gd name="G0" fmla="+- 10703 0 0"/>
              <a:gd name="G1" fmla="+- -10076537 0 0"/>
              <a:gd name="G2" fmla="+- 0 0 -10076537"/>
              <a:gd name="T0" fmla="*/ 0 256 1"/>
              <a:gd name="T1" fmla="*/ 180 256 1"/>
              <a:gd name="G3" fmla="+- -10076537 T0 T1"/>
              <a:gd name="T2" fmla="*/ 0 256 1"/>
              <a:gd name="T3" fmla="*/ 90 256 1"/>
              <a:gd name="G4" fmla="+- -10076537 T2 T3"/>
              <a:gd name="G5" fmla="*/ G4 2 1"/>
              <a:gd name="T4" fmla="*/ 90 256 1"/>
              <a:gd name="T5" fmla="*/ 0 256 1"/>
              <a:gd name="G6" fmla="+- -10076537 T4 T5"/>
              <a:gd name="G7" fmla="*/ G6 2 1"/>
              <a:gd name="G8" fmla="abs -1007653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703"/>
              <a:gd name="G18" fmla="*/ 10703 1 2"/>
              <a:gd name="G19" fmla="+- G18 5400 0"/>
              <a:gd name="G20" fmla="cos G19 -10076537"/>
              <a:gd name="G21" fmla="sin G19 -10076537"/>
              <a:gd name="G22" fmla="+- G20 10800 0"/>
              <a:gd name="G23" fmla="+- G21 10800 0"/>
              <a:gd name="G24" fmla="+- 10800 0 G20"/>
              <a:gd name="G25" fmla="+- 10703 10800 0"/>
              <a:gd name="G26" fmla="?: G9 G17 G25"/>
              <a:gd name="G27" fmla="?: G9 0 21600"/>
              <a:gd name="G28" fmla="cos 10800 -10076537"/>
              <a:gd name="G29" fmla="sin 10800 -10076537"/>
              <a:gd name="G30" fmla="sin 10703 -10076537"/>
              <a:gd name="G31" fmla="+- G28 10800 0"/>
              <a:gd name="G32" fmla="+- G29 10800 0"/>
              <a:gd name="G33" fmla="+- G30 10800 0"/>
              <a:gd name="G34" fmla="?: G4 0 G31"/>
              <a:gd name="G35" fmla="?: -10076537 G34 0"/>
              <a:gd name="G36" fmla="?: G6 G35 G31"/>
              <a:gd name="G37" fmla="+- 21600 0 G36"/>
              <a:gd name="G38" fmla="?: G4 0 G33"/>
              <a:gd name="G39" fmla="?: -1007653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56 w 21600"/>
              <a:gd name="T15" fmla="*/ 6045 h 21600"/>
              <a:gd name="T16" fmla="*/ 10800 w 21600"/>
              <a:gd name="T17" fmla="*/ 97 h 21600"/>
              <a:gd name="T18" fmla="*/ 20444 w 21600"/>
              <a:gd name="T19" fmla="*/ 604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00" y="6067"/>
                </a:moveTo>
                <a:cubicBezTo>
                  <a:pt x="3002" y="2411"/>
                  <a:pt x="6724" y="96"/>
                  <a:pt x="10800" y="97"/>
                </a:cubicBezTo>
                <a:cubicBezTo>
                  <a:pt x="14875" y="97"/>
                  <a:pt x="18597" y="2411"/>
                  <a:pt x="20399" y="6067"/>
                </a:cubicBezTo>
                <a:lnTo>
                  <a:pt x="20486" y="6024"/>
                </a:lnTo>
                <a:cubicBezTo>
                  <a:pt x="18668" y="2335"/>
                  <a:pt x="14912" y="-1"/>
                  <a:pt x="10799" y="0"/>
                </a:cubicBezTo>
                <a:cubicBezTo>
                  <a:pt x="6687" y="0"/>
                  <a:pt x="2931" y="2335"/>
                  <a:pt x="1113" y="6024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4" t="14902"/>
          <a:stretch/>
        </p:blipFill>
        <p:spPr bwMode="auto">
          <a:xfrm>
            <a:off x="1176150" y="1205592"/>
            <a:ext cx="3388990" cy="71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18" b="12064"/>
          <a:stretch/>
        </p:blipFill>
        <p:spPr bwMode="auto">
          <a:xfrm>
            <a:off x="1770509" y="2843808"/>
            <a:ext cx="2520280" cy="3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638" y="3541797"/>
            <a:ext cx="4638978" cy="52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912" y="4616648"/>
            <a:ext cx="6845088" cy="45550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фоне музыки К. Сен-Санса “ Лебедь” звучит фрагмент стихотворения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 Юрьева “Лебедь”: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Светлое озеро тихо спит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  спит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 очарованном сне.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                                  Блеском луны голубой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залит  птица  плывет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 тишине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какой  птице вам рассказали музыка и стихи? ( Лебедь)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Какие средства музыкальной выразительности помогли вам узнать птицу?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  певучая  плавная  музыка, медленный темп, нежное звучание виолончели в сопровождении фортепиано передает покачивание волн)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почему на эту птицу можно смотреть часами? Наверно, есть в этих птицах  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- то   такое,  что заставляет всех - от мала до велика! – поднимать лица в небо: “ Смотрите, лебеди летят!” И долго – долго провожать их глазами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не меньше их красоты поражает людей сила лебединой любви и верности. Эти птицы живут дружными семьями, и существует древнее поверье, что лебедь поет один раз в жизни – перед смертью. Стая  окружает умирающего лебедя и плывет за ним до последней минуты, пока он поет свою “ лебединую песню”. А когда умирает лебедушка, от тоски по ней умирает и ее лебедь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“Лебединая верность”  Мартынов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/ слушание / 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стреляйте в белых лебедей. Берегите красоту жизни, красоту человеческой души. Где красота, там и доброта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Исполнение  “ Мир вам, люди!” сл. М.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Пляцковского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муз. Б. Савельева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237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010" y="179512"/>
            <a:ext cx="6453336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Второй этап - Подготовительный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 подготовка  кормушек, скворечников вместе с родителями 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этап –  Практический.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этап акции «Покормите птиц зимой» самый интересный и трогательный.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Осенью прошел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 «Лучшая кормушка» , в котором участвовали учащиеся  и родители начальной школы.    Ребята соорудили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замечательных кормушек, которые потом разместились в школьном дворе!  Ребята вывешивают кормушки около своих домов, где также развесили плакаты-обращения к жителям домов, чтобы они не остались равнодушными и подкармливали пернатых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436" y="3620984"/>
            <a:ext cx="532578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Обращение ко всем, всем, всем!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ЗАБЫВАЙ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подкармливать птиц зимой!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УЧИСЬ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наблюдать за посетителями твоей кормушки!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ПРОБУЙ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проводить исследования, фотографировать птиц!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ПЫТАЙСЯ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ловить птиц или беспокоить их иным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способом, оправдай их доверие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УБЕЖДАЙ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своих знакомых заботиться о птицах зимой!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 – птицы наши друзья!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902" y="5559976"/>
            <a:ext cx="520457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птиц» в разных странах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«Международный день птиц» – 1 апреля, отмечают в России;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«День птиц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- 4 мая, отмечают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енсильвании;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«Национальный день птиц в США» - 5 января,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«Международный день перелетных птиц -вторая суббота мая;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«Национальный день птиц в Великобритании» – 22 января</a:t>
            </a:r>
          </a:p>
        </p:txBody>
      </p:sp>
      <p:pic>
        <p:nvPicPr>
          <p:cNvPr id="28674" name="Picture 2" descr="C:\Users\user\Pictures\птицы и сквор вс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92" y="6918481"/>
            <a:ext cx="4813945" cy="22255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esktop\РАБОЧИЙ СТОЛ\анимашки чистый\анимашки  ген\зверушки\47925612_562bdfb7a7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232" y="4022622"/>
            <a:ext cx="117951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user\Desktop\РАБОЧИЙ СТОЛ\анимашки чистый\анимашки  ген\зверушки\98955319_0_50758_bc82b289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664" y="7520389"/>
            <a:ext cx="1446808" cy="10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user\Desktop\РАБОЧИЙ СТОЛ\анимашки чистый\анимашки  ген\зверушки\60c0eaf6f9a70acfa3a64d423cc_pre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6F8"/>
              </a:clrFrom>
              <a:clrTo>
                <a:srgbClr val="C0C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10" y="5667806"/>
            <a:ext cx="1153691" cy="11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7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2033</Words>
  <Application>Microsoft Office PowerPoint</Application>
  <PresentationFormat>Экран (4:3)</PresentationFormat>
  <Paragraphs>270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248</cp:revision>
  <dcterms:created xsi:type="dcterms:W3CDTF">2017-04-13T06:36:53Z</dcterms:created>
  <dcterms:modified xsi:type="dcterms:W3CDTF">2018-12-11T12:51:34Z</dcterms:modified>
</cp:coreProperties>
</file>