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68" r:id="rId13"/>
    <p:sldId id="266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3FE3BF-2E8D-4F7F-BA83-23159AE93FF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E61E27-E174-4E5E-B035-D4E6D131C4EA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Положение о проектной и учебно-исследовательской  деятельности  учащихся 5-9 классов</a:t>
          </a:r>
          <a:endParaRPr lang="ru-RU" dirty="0">
            <a:solidFill>
              <a:schemeClr val="bg1"/>
            </a:solidFill>
          </a:endParaRPr>
        </a:p>
      </dgm:t>
    </dgm:pt>
    <dgm:pt modelId="{4CB72B42-B34F-4986-AA84-30C9714428B4}" type="parTrans" cxnId="{E3633CC9-C8A5-49AF-8F51-7745DD0095A1}">
      <dgm:prSet/>
      <dgm:spPr/>
      <dgm:t>
        <a:bodyPr/>
        <a:lstStyle/>
        <a:p>
          <a:endParaRPr lang="ru-RU"/>
        </a:p>
      </dgm:t>
    </dgm:pt>
    <dgm:pt modelId="{F1222F1E-0A16-48D7-8A70-C84436C66E3D}" type="sibTrans" cxnId="{E3633CC9-C8A5-49AF-8F51-7745DD0095A1}">
      <dgm:prSet/>
      <dgm:spPr/>
      <dgm:t>
        <a:bodyPr/>
        <a:lstStyle/>
        <a:p>
          <a:endParaRPr lang="ru-RU"/>
        </a:p>
      </dgm:t>
    </dgm:pt>
    <dgm:pt modelId="{899EC531-1B79-40EE-A625-E9C720C31DF6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Положение о проектной и учебно-исследовательской  деятельности  учащихся 10-11 классов</a:t>
          </a:r>
          <a:endParaRPr lang="ru-RU" sz="2000" dirty="0">
            <a:solidFill>
              <a:schemeClr val="bg1"/>
            </a:solidFill>
          </a:endParaRPr>
        </a:p>
      </dgm:t>
    </dgm:pt>
    <dgm:pt modelId="{03D44256-5744-46F6-8F63-446B6ED405AE}" type="parTrans" cxnId="{E79B4DC1-F103-48DF-8CF2-AD2BD324BDFC}">
      <dgm:prSet/>
      <dgm:spPr/>
      <dgm:t>
        <a:bodyPr/>
        <a:lstStyle/>
        <a:p>
          <a:endParaRPr lang="ru-RU"/>
        </a:p>
      </dgm:t>
    </dgm:pt>
    <dgm:pt modelId="{F54037B0-7600-43D9-BE6E-6200F27AFCD6}" type="sibTrans" cxnId="{E79B4DC1-F103-48DF-8CF2-AD2BD324BDFC}">
      <dgm:prSet/>
      <dgm:spPr/>
      <dgm:t>
        <a:bodyPr/>
        <a:lstStyle/>
        <a:p>
          <a:endParaRPr lang="ru-RU"/>
        </a:p>
      </dgm:t>
    </dgm:pt>
    <dgm:pt modelId="{AC928E9F-24AC-4AAA-9CC1-F8BA4BC2A327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8-9 классы – учебный предмет «Основы проектной деятельности»</a:t>
          </a:r>
          <a:endParaRPr lang="ru-RU" dirty="0">
            <a:solidFill>
              <a:schemeClr val="bg1"/>
            </a:solidFill>
          </a:endParaRPr>
        </a:p>
      </dgm:t>
    </dgm:pt>
    <dgm:pt modelId="{B27D8230-F6D9-453E-BBA6-E610B62CA0E2}" type="parTrans" cxnId="{C0020526-20BC-49F6-8C5C-8ECE53240523}">
      <dgm:prSet/>
      <dgm:spPr/>
      <dgm:t>
        <a:bodyPr/>
        <a:lstStyle/>
        <a:p>
          <a:endParaRPr lang="ru-RU"/>
        </a:p>
      </dgm:t>
    </dgm:pt>
    <dgm:pt modelId="{7BE93516-CE4B-4CB1-A833-1B124A2694F9}" type="sibTrans" cxnId="{C0020526-20BC-49F6-8C5C-8ECE53240523}">
      <dgm:prSet/>
      <dgm:spPr/>
      <dgm:t>
        <a:bodyPr/>
        <a:lstStyle/>
        <a:p>
          <a:endParaRPr lang="ru-RU"/>
        </a:p>
      </dgm:t>
    </dgm:pt>
    <dgm:pt modelId="{88AC939F-6F17-4625-B843-583FB117CB61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10-11 класс – учебный предмет «Индивидуальный проект»</a:t>
          </a:r>
          <a:endParaRPr lang="ru-RU" sz="2000" dirty="0">
            <a:solidFill>
              <a:schemeClr val="bg1"/>
            </a:solidFill>
          </a:endParaRPr>
        </a:p>
      </dgm:t>
    </dgm:pt>
    <dgm:pt modelId="{0A412C10-98C7-45F7-954C-C239E2C84B6C}" type="parTrans" cxnId="{D287EC9F-CB79-4F72-808C-58447CC00DCD}">
      <dgm:prSet/>
      <dgm:spPr/>
      <dgm:t>
        <a:bodyPr/>
        <a:lstStyle/>
        <a:p>
          <a:endParaRPr lang="ru-RU"/>
        </a:p>
      </dgm:t>
    </dgm:pt>
    <dgm:pt modelId="{A5C04076-514E-46B1-812C-12173B7E9CDC}" type="sibTrans" cxnId="{D287EC9F-CB79-4F72-808C-58447CC00DCD}">
      <dgm:prSet/>
      <dgm:spPr/>
      <dgm:t>
        <a:bodyPr/>
        <a:lstStyle/>
        <a:p>
          <a:endParaRPr lang="ru-RU"/>
        </a:p>
      </dgm:t>
    </dgm:pt>
    <dgm:pt modelId="{57F40FC8-041A-4B35-B578-47DA984A2D82}" type="pres">
      <dgm:prSet presAssocID="{F73FE3BF-2E8D-4F7F-BA83-23159AE93F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D3396A-C6C5-4434-B23C-B53847BF3AB0}" type="pres">
      <dgm:prSet presAssocID="{72E61E27-E174-4E5E-B035-D4E6D131C4EA}" presName="parentText" presStyleLbl="node1" presStyleIdx="0" presStyleCnt="2" custScaleY="590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9E4A8-DDF8-4872-8671-78FF90EB002E}" type="pres">
      <dgm:prSet presAssocID="{72E61E27-E174-4E5E-B035-D4E6D131C4E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523C6-ACA4-41FD-9334-647A93167854}" type="pres">
      <dgm:prSet presAssocID="{AC928E9F-24AC-4AAA-9CC1-F8BA4BC2A32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C2357C-0661-4B59-82EC-E5AA082C4F28}" type="pres">
      <dgm:prSet presAssocID="{AC928E9F-24AC-4AAA-9CC1-F8BA4BC2A327}" presName="childText" presStyleLbl="revTx" presStyleIdx="1" presStyleCnt="2" custLinFactNeighborY="-1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87EC9F-CB79-4F72-808C-58447CC00DCD}" srcId="{AC928E9F-24AC-4AAA-9CC1-F8BA4BC2A327}" destId="{88AC939F-6F17-4625-B843-583FB117CB61}" srcOrd="0" destOrd="0" parTransId="{0A412C10-98C7-45F7-954C-C239E2C84B6C}" sibTransId="{A5C04076-514E-46B1-812C-12173B7E9CDC}"/>
    <dgm:cxn modelId="{1FB571A5-BA35-4D98-B19F-BD6FAFBB2A5C}" type="presOf" srcId="{AC928E9F-24AC-4AAA-9CC1-F8BA4BC2A327}" destId="{1BA523C6-ACA4-41FD-9334-647A93167854}" srcOrd="0" destOrd="0" presId="urn:microsoft.com/office/officeart/2005/8/layout/vList2"/>
    <dgm:cxn modelId="{5199C49A-D28F-4BC1-83B3-5A7BC9968CBD}" type="presOf" srcId="{88AC939F-6F17-4625-B843-583FB117CB61}" destId="{17C2357C-0661-4B59-82EC-E5AA082C4F28}" srcOrd="0" destOrd="0" presId="urn:microsoft.com/office/officeart/2005/8/layout/vList2"/>
    <dgm:cxn modelId="{E79B4DC1-F103-48DF-8CF2-AD2BD324BDFC}" srcId="{72E61E27-E174-4E5E-B035-D4E6D131C4EA}" destId="{899EC531-1B79-40EE-A625-E9C720C31DF6}" srcOrd="0" destOrd="0" parTransId="{03D44256-5744-46F6-8F63-446B6ED405AE}" sibTransId="{F54037B0-7600-43D9-BE6E-6200F27AFCD6}"/>
    <dgm:cxn modelId="{C0020526-20BC-49F6-8C5C-8ECE53240523}" srcId="{F73FE3BF-2E8D-4F7F-BA83-23159AE93FFE}" destId="{AC928E9F-24AC-4AAA-9CC1-F8BA4BC2A327}" srcOrd="1" destOrd="0" parTransId="{B27D8230-F6D9-453E-BBA6-E610B62CA0E2}" sibTransId="{7BE93516-CE4B-4CB1-A833-1B124A2694F9}"/>
    <dgm:cxn modelId="{E3633CC9-C8A5-49AF-8F51-7745DD0095A1}" srcId="{F73FE3BF-2E8D-4F7F-BA83-23159AE93FFE}" destId="{72E61E27-E174-4E5E-B035-D4E6D131C4EA}" srcOrd="0" destOrd="0" parTransId="{4CB72B42-B34F-4986-AA84-30C9714428B4}" sibTransId="{F1222F1E-0A16-48D7-8A70-C84436C66E3D}"/>
    <dgm:cxn modelId="{B21A217D-AC5F-4B24-BF66-625AF4B65E65}" type="presOf" srcId="{72E61E27-E174-4E5E-B035-D4E6D131C4EA}" destId="{44D3396A-C6C5-4434-B23C-B53847BF3AB0}" srcOrd="0" destOrd="0" presId="urn:microsoft.com/office/officeart/2005/8/layout/vList2"/>
    <dgm:cxn modelId="{CE6D429E-4586-47F5-B7C0-0C1CBCBF4BEE}" type="presOf" srcId="{899EC531-1B79-40EE-A625-E9C720C31DF6}" destId="{0EF9E4A8-DDF8-4872-8671-78FF90EB002E}" srcOrd="0" destOrd="0" presId="urn:microsoft.com/office/officeart/2005/8/layout/vList2"/>
    <dgm:cxn modelId="{008E13FB-3CCC-494B-9E31-4E1FEAF30AA5}" type="presOf" srcId="{F73FE3BF-2E8D-4F7F-BA83-23159AE93FFE}" destId="{57F40FC8-041A-4B35-B578-47DA984A2D82}" srcOrd="0" destOrd="0" presId="urn:microsoft.com/office/officeart/2005/8/layout/vList2"/>
    <dgm:cxn modelId="{1489FD9B-B279-435F-92FC-5800686DBCFF}" type="presParOf" srcId="{57F40FC8-041A-4B35-B578-47DA984A2D82}" destId="{44D3396A-C6C5-4434-B23C-B53847BF3AB0}" srcOrd="0" destOrd="0" presId="urn:microsoft.com/office/officeart/2005/8/layout/vList2"/>
    <dgm:cxn modelId="{968DB4B6-EA05-442C-B796-056CA4B936E8}" type="presParOf" srcId="{57F40FC8-041A-4B35-B578-47DA984A2D82}" destId="{0EF9E4A8-DDF8-4872-8671-78FF90EB002E}" srcOrd="1" destOrd="0" presId="urn:microsoft.com/office/officeart/2005/8/layout/vList2"/>
    <dgm:cxn modelId="{6B9C3365-F61F-49D7-91D0-62AB89D422E9}" type="presParOf" srcId="{57F40FC8-041A-4B35-B578-47DA984A2D82}" destId="{1BA523C6-ACA4-41FD-9334-647A93167854}" srcOrd="2" destOrd="0" presId="urn:microsoft.com/office/officeart/2005/8/layout/vList2"/>
    <dgm:cxn modelId="{6CDC51C2-00AC-4D34-A48F-4F3D74FE863D}" type="presParOf" srcId="{57F40FC8-041A-4B35-B578-47DA984A2D82}" destId="{17C2357C-0661-4B59-82EC-E5AA082C4F28}" srcOrd="3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EB8B846-6E03-4899-AD59-93575F969839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468BD80-40F7-4B11-B1D1-AECC6CE09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B846-6E03-4899-AD59-93575F969839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BD80-40F7-4B11-B1D1-AECC6CE09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B846-6E03-4899-AD59-93575F969839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BD80-40F7-4B11-B1D1-AECC6CE09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B846-6E03-4899-AD59-93575F969839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BD80-40F7-4B11-B1D1-AECC6CE09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B846-6E03-4899-AD59-93575F969839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BD80-40F7-4B11-B1D1-AECC6CE09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B846-6E03-4899-AD59-93575F969839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BD80-40F7-4B11-B1D1-AECC6CE09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EB8B846-6E03-4899-AD59-93575F969839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68BD80-40F7-4B11-B1D1-AECC6CE096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EB8B846-6E03-4899-AD59-93575F969839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468BD80-40F7-4B11-B1D1-AECC6CE09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B846-6E03-4899-AD59-93575F969839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BD80-40F7-4B11-B1D1-AECC6CE09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B846-6E03-4899-AD59-93575F969839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BD80-40F7-4B11-B1D1-AECC6CE09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B846-6E03-4899-AD59-93575F969839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BD80-40F7-4B11-B1D1-AECC6CE09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EB8B846-6E03-4899-AD59-93575F969839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468BD80-40F7-4B11-B1D1-AECC6CE09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Проектная и учебно-исследовательская деятельность учащихся основной </a:t>
            </a:r>
            <a:r>
              <a:rPr lang="ru-RU" dirty="0" smtClean="0"/>
              <a:t>школы в 2017-2018 учебном году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Заместитель директора по УМР Лещенко М.В.</a:t>
            </a:r>
            <a:endParaRPr lang="ru-RU" dirty="0"/>
          </a:p>
        </p:txBody>
      </p:sp>
      <p:pic>
        <p:nvPicPr>
          <p:cNvPr id="5" name="Рисунок 4" descr="1490351188general_pages_24_March_2017_i30941_nauchno_prakticheskaya_konf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4500570"/>
            <a:ext cx="3041223" cy="2060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Результаты защиты итогового индивидуального проекта учащихся 9 классов</a:t>
            </a: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726"/>
                <a:gridCol w="3014674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баллов, которое набрал учащийся по оценочной ведомости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учащихся </a:t>
                      </a:r>
                    </a:p>
                    <a:p>
                      <a:r>
                        <a:rPr lang="ru-RU" dirty="0" smtClean="0"/>
                        <a:t>9 классов (чел.)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Низкий (не зачет)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2800" b="0" dirty="0">
                          <a:latin typeface="Times New Roman"/>
                          <a:ea typeface="Times New Roman"/>
                          <a:cs typeface="Times New Roman"/>
                        </a:rPr>
                        <a:t>0-43</a:t>
                      </a:r>
                      <a:endParaRPr lang="ru-RU" sz="2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Базовый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2800" b="0" dirty="0">
                          <a:latin typeface="Times New Roman"/>
                          <a:ea typeface="Times New Roman"/>
                          <a:cs typeface="Times New Roman"/>
                        </a:rPr>
                        <a:t>44-53</a:t>
                      </a:r>
                      <a:endParaRPr lang="ru-RU" sz="2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</a:rPr>
                        <a:t>34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Повышенный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2800" b="0" dirty="0">
                          <a:latin typeface="Times New Roman"/>
                          <a:ea typeface="Times New Roman"/>
                          <a:cs typeface="Times New Roman"/>
                        </a:rPr>
                        <a:t>54-63</a:t>
                      </a:r>
                      <a:endParaRPr lang="ru-RU" sz="2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</a:rPr>
                        <a:t>37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Углубленный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2800" b="0" dirty="0">
                          <a:latin typeface="Times New Roman"/>
                          <a:ea typeface="Times New Roman"/>
                          <a:cs typeface="Times New Roman"/>
                        </a:rPr>
                        <a:t>64-73</a:t>
                      </a:r>
                      <a:endParaRPr lang="ru-RU" sz="2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</a:rPr>
                        <a:t>14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0180327_0927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941416" y="1512864"/>
            <a:ext cx="5421300" cy="3252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0180327_092011.jpg"/>
          <p:cNvPicPr>
            <a:picLocks noChangeAspect="1"/>
          </p:cNvPicPr>
          <p:nvPr/>
        </p:nvPicPr>
        <p:blipFill>
          <a:blip r:embed="rId3" cstate="print"/>
          <a:srcRect l="25000" r="21093"/>
          <a:stretch>
            <a:fillRect/>
          </a:stretch>
        </p:blipFill>
        <p:spPr>
          <a:xfrm>
            <a:off x="4214778" y="357166"/>
            <a:ext cx="4929222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85720" y="5929330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Геворкова</a:t>
            </a:r>
            <a:r>
              <a:rPr lang="ru-RU" dirty="0" smtClean="0"/>
              <a:t> Кристина </a:t>
            </a:r>
            <a:r>
              <a:rPr lang="ru-RU" dirty="0" smtClean="0">
                <a:solidFill>
                  <a:srgbClr val="002060"/>
                </a:solidFill>
              </a:rPr>
              <a:t>«Улитка </a:t>
            </a:r>
            <a:r>
              <a:rPr lang="ru-RU" dirty="0" err="1" smtClean="0">
                <a:solidFill>
                  <a:srgbClr val="002060"/>
                </a:solidFill>
              </a:rPr>
              <a:t>Ахатина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Ретикулята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9058" y="5929330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Михайлов Захар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«Как происходит извержение вулкана ?»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0180327_1114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856" r="8164"/>
          <a:stretch>
            <a:fillRect/>
          </a:stretch>
        </p:blipFill>
        <p:spPr>
          <a:xfrm>
            <a:off x="357158" y="214290"/>
            <a:ext cx="3071834" cy="2333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0180327_094138.jpg"/>
          <p:cNvPicPr>
            <a:picLocks noChangeAspect="1"/>
          </p:cNvPicPr>
          <p:nvPr/>
        </p:nvPicPr>
        <p:blipFill>
          <a:blip r:embed="rId3" cstate="print"/>
          <a:srcRect l="12736" t="7076" b="10377"/>
          <a:stretch>
            <a:fillRect/>
          </a:stretch>
        </p:blipFill>
        <p:spPr>
          <a:xfrm>
            <a:off x="4357686" y="214290"/>
            <a:ext cx="4405311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42844" y="2643182"/>
            <a:ext cx="36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Киселев Владислав </a:t>
            </a:r>
            <a:r>
              <a:rPr lang="ru-RU" sz="1400" dirty="0" smtClean="0">
                <a:solidFill>
                  <a:srgbClr val="002060"/>
                </a:solidFill>
              </a:rPr>
              <a:t>«Бумеранг»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2786058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Рязанов Андрей </a:t>
            </a:r>
            <a:r>
              <a:rPr lang="ru-RU" sz="1400" dirty="0" smtClean="0">
                <a:solidFill>
                  <a:srgbClr val="002060"/>
                </a:solidFill>
              </a:rPr>
              <a:t>«Исследование влияния </a:t>
            </a:r>
            <a:r>
              <a:rPr lang="ru-RU" sz="1400" dirty="0" err="1" smtClean="0">
                <a:solidFill>
                  <a:srgbClr val="002060"/>
                </a:solidFill>
              </a:rPr>
              <a:t>гиббереллиновой</a:t>
            </a:r>
            <a:r>
              <a:rPr lang="ru-RU" sz="1400" dirty="0" smtClean="0">
                <a:solidFill>
                  <a:srgbClr val="002060"/>
                </a:solidFill>
              </a:rPr>
              <a:t> кислоты  на рост и развитие </a:t>
            </a:r>
            <a:r>
              <a:rPr lang="en-US" sz="1400" dirty="0" smtClean="0">
                <a:solidFill>
                  <a:srgbClr val="002060"/>
                </a:solidFill>
              </a:rPr>
              <a:t>Salvia</a:t>
            </a:r>
            <a:r>
              <a:rPr lang="ru-RU" sz="1400" dirty="0" smtClean="0">
                <a:solidFill>
                  <a:srgbClr val="002060"/>
                </a:solidFill>
              </a:rPr>
              <a:t>»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31146" t="24627" r="16296" b="1047"/>
          <a:stretch>
            <a:fillRect/>
          </a:stretch>
        </p:blipFill>
        <p:spPr bwMode="auto">
          <a:xfrm>
            <a:off x="4286248" y="3357562"/>
            <a:ext cx="3536181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143372" y="6357958"/>
            <a:ext cx="4500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Клименко</a:t>
            </a:r>
            <a:r>
              <a:rPr lang="ru-RU" sz="1400" dirty="0" smtClean="0"/>
              <a:t> Яна </a:t>
            </a:r>
            <a:r>
              <a:rPr lang="ru-RU" sz="1400" dirty="0" smtClean="0">
                <a:solidFill>
                  <a:srgbClr val="002060"/>
                </a:solidFill>
              </a:rPr>
              <a:t>«Мой класс на пути к профессии»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28095" r="21109"/>
          <a:stretch>
            <a:fillRect/>
          </a:stretch>
        </p:blipFill>
        <p:spPr bwMode="auto">
          <a:xfrm rot="5400000">
            <a:off x="414690" y="2871402"/>
            <a:ext cx="3000398" cy="3544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0" y="6215082"/>
            <a:ext cx="400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Кравцов Артем </a:t>
            </a:r>
            <a:r>
              <a:rPr lang="ru-RU" sz="1400" dirty="0" smtClean="0">
                <a:solidFill>
                  <a:srgbClr val="002060"/>
                </a:solidFill>
              </a:rPr>
              <a:t>«Экранизация произведений Н.В. Гоголя»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28113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C00000"/>
                </a:solidFill>
              </a:rPr>
              <a:t>Школьный фестиваль проектной и исследовательской деятельности </a:t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>«Новые идеи»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14554"/>
            <a:ext cx="8229600" cy="432511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Научно-практическая конференция 19.04.2018 в 12.30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Выставка научно-технического творчества и продуктов проектной деятельности 16.04.-22.04</a:t>
            </a:r>
          </a:p>
        </p:txBody>
      </p:sp>
      <p:pic>
        <p:nvPicPr>
          <p:cNvPr id="10" name="Рисунок 9" descr="top imag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4429132"/>
            <a:ext cx="5238750" cy="2028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Желаем УДАЧИ!!!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тюльпан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2928934"/>
            <a:ext cx="3786214" cy="2839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ГО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00042"/>
            <a:ext cx="2178648" cy="147637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714356"/>
            <a:ext cx="7000892" cy="114300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Arial Black" pitchFamily="34" charset="0"/>
              </a:rPr>
              <a:t>Федеральный государственный образовательный стандар</a:t>
            </a:r>
            <a:r>
              <a:rPr lang="ru-RU" sz="2700" dirty="0" smtClean="0">
                <a:latin typeface="Arial Black" pitchFamily="34" charset="0"/>
              </a:rPr>
              <a:t>т </a:t>
            </a:r>
            <a:endParaRPr lang="ru-RU" sz="2700" dirty="0">
              <a:latin typeface="Arial Black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" y="221455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3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1.2.2 Ведущие целевые установки и основные ожидаемые результаты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857495"/>
            <a:ext cx="8786874" cy="35702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600" dirty="0">
                <a:latin typeface="Arial Black" pitchFamily="34" charset="0"/>
              </a:rPr>
              <a:t>В ходе изучения всех учебных предметов обучающиеся </a:t>
            </a:r>
            <a:r>
              <a:rPr lang="ru-RU" sz="1600" b="1" i="1" dirty="0">
                <a:solidFill>
                  <a:srgbClr val="C00000"/>
                </a:solidFill>
                <a:latin typeface="Arial Black" pitchFamily="34" charset="0"/>
              </a:rPr>
              <a:t>приобретут опыт проектной деятельности</a:t>
            </a:r>
            <a:r>
              <a:rPr lang="ru-RU" sz="1600" dirty="0">
                <a:latin typeface="Arial Black" pitchFamily="34" charset="0"/>
              </a:rPr>
              <a:t> как особой формы учебной работы, способствующей воспитанию самостоятельности, инициативности, ответственности, повышению мотивации и эффективности учебной деятельности; на практическом уровне в ходе реализации исходного замысла овладеют умением выбирать адекватные стоящей задаче средства, принимать решения, в том числе и в ситуациях неопределенности</a:t>
            </a:r>
            <a:r>
              <a:rPr lang="ru-RU" sz="1600" dirty="0" smtClean="0">
                <a:latin typeface="Arial Black" pitchFamily="34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>
                <a:latin typeface="Arial Black" pitchFamily="34" charset="0"/>
              </a:rPr>
              <a:t>В ходе планирования и выполнения учебных исследований учащиеся освоят умение </a:t>
            </a:r>
            <a:r>
              <a:rPr lang="ru-RU" sz="1600" b="1" i="1" dirty="0">
                <a:solidFill>
                  <a:srgbClr val="C00000"/>
                </a:solidFill>
                <a:latin typeface="Arial Black" pitchFamily="34" charset="0"/>
              </a:rPr>
              <a:t>оперировать гипотезами</a:t>
            </a:r>
            <a:r>
              <a:rPr lang="ru-RU" sz="1600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600" dirty="0">
                <a:latin typeface="Arial Black" pitchFamily="34" charset="0"/>
              </a:rPr>
              <a:t>как отличительным инструментом научного рассуждения, приобретут опыт решения интеллектуальных задач на основе мысленного построения различных предположений и их последующей проверки.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lide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000108"/>
            <a:ext cx="7820705" cy="5857892"/>
          </a:xfrm>
        </p:spPr>
      </p:pic>
      <p:pic>
        <p:nvPicPr>
          <p:cNvPr id="5" name="Содержимое 3" descr="ФГО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97513" cy="128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mg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571480"/>
            <a:ext cx="8072494" cy="60543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642918"/>
            <a:ext cx="8049202" cy="60369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8580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В помощь родителям и детям: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714348" y="2143116"/>
          <a:ext cx="7929618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42918"/>
            <a:ext cx="8786874" cy="42862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Анализ выбора тем учебно-исследовательских и проектных работ учащихся 9-х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классов в 2017-2018 </a:t>
            </a:r>
            <a:r>
              <a:rPr lang="ru-RU" sz="2000" b="1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уч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. году</a:t>
            </a:r>
            <a:endParaRPr lang="ru-RU" sz="20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316340"/>
          <a:ext cx="7858179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393"/>
                <a:gridCol w="2619393"/>
                <a:gridCol w="2619393"/>
              </a:tblGrid>
              <a:tr h="614796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Предметная область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Ф.И.О учителя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тем/учащихся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61479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История</a:t>
                      </a:r>
                      <a:r>
                        <a:rPr lang="ru-RU" b="1" baseline="0" dirty="0" smtClean="0"/>
                        <a:t> и обществознание</a:t>
                      </a:r>
                      <a:endParaRPr lang="ru-RU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Просвернина Н.В.</a:t>
                      </a:r>
                    </a:p>
                    <a:p>
                      <a:r>
                        <a:rPr lang="ru-RU" dirty="0" smtClean="0"/>
                        <a:t>Дешевых Е.А.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16</a:t>
                      </a:r>
                    </a:p>
                    <a:p>
                      <a:pPr algn="ctr"/>
                      <a:r>
                        <a:rPr lang="ru-RU" b="1" dirty="0" smtClean="0"/>
                        <a:t>12</a:t>
                      </a:r>
                      <a:endParaRPr lang="ru-RU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1479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Биология</a:t>
                      </a:r>
                      <a:endParaRPr lang="ru-RU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Иванченко Л.В.</a:t>
                      </a:r>
                    </a:p>
                    <a:p>
                      <a:r>
                        <a:rPr lang="ru-RU" dirty="0" smtClean="0"/>
                        <a:t>Радченко С.С.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12</a:t>
                      </a:r>
                    </a:p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5619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География</a:t>
                      </a:r>
                      <a:endParaRPr lang="ru-RU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Петренко И.Г.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</a:t>
                      </a:r>
                      <a:endParaRPr lang="ru-RU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1479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Русский язык и литература</a:t>
                      </a:r>
                      <a:endParaRPr lang="ru-RU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Сизова</a:t>
                      </a:r>
                      <a:r>
                        <a:rPr lang="ru-RU" dirty="0" smtClean="0"/>
                        <a:t> С.Н.</a:t>
                      </a:r>
                    </a:p>
                    <a:p>
                      <a:r>
                        <a:rPr lang="ru-RU" dirty="0" smtClean="0"/>
                        <a:t>Андрианова Т.Н.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</a:p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1479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Физическая культура</a:t>
                      </a:r>
                      <a:endParaRPr lang="ru-RU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Червонная И.А.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</a:t>
                      </a:r>
                      <a:endParaRPr lang="ru-RU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5619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Математика</a:t>
                      </a:r>
                      <a:endParaRPr lang="ru-RU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Перепилюкова</a:t>
                      </a:r>
                      <a:r>
                        <a:rPr lang="ru-RU" dirty="0" smtClean="0"/>
                        <a:t> И.А.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5619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Химия</a:t>
                      </a:r>
                      <a:endParaRPr lang="ru-RU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Крупицкая</a:t>
                      </a:r>
                      <a:r>
                        <a:rPr lang="ru-RU" baseline="0" dirty="0" smtClean="0"/>
                        <a:t> Н.В.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5619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Физика</a:t>
                      </a:r>
                      <a:endParaRPr lang="ru-RU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Мезина</a:t>
                      </a:r>
                      <a:r>
                        <a:rPr lang="ru-RU" dirty="0" smtClean="0"/>
                        <a:t> О.О.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5619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Информатика</a:t>
                      </a:r>
                      <a:endParaRPr lang="ru-RU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Большаков А.В.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56191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Кубановедение</a:t>
                      </a:r>
                      <a:endParaRPr lang="ru-RU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Афиногенов</a:t>
                      </a:r>
                      <a:r>
                        <a:rPr lang="ru-RU" baseline="0" dirty="0" smtClean="0"/>
                        <a:t> О.С.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Шкала перевода баллов оценочной ведомости в 5-ти балльную систему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2944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Уровень защиты проектной (учебно-исследовательской работы) по оценочной ведомости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баллов, которое набрал учащийся по оценочной ведомости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Перевод в 5-ти балльную систему оценки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Низкий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0-43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Базовый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44-53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Повышенный 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54-63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Углубленный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64-73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0715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Где отражаются результаты проектной деятельности?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61086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9 класс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Средняя оценка </a:t>
            </a:r>
            <a:r>
              <a:rPr lang="ru-RU" dirty="0" smtClean="0"/>
              <a:t>по учебному предмету «Основы проектной деятельности» и защитой проекта выставляется в аттестат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Свидетельство</a:t>
            </a:r>
            <a:r>
              <a:rPr lang="ru-RU" dirty="0" smtClean="0"/>
              <a:t> об уровне защиты проекта, вкладывается в </a:t>
            </a:r>
            <a:r>
              <a:rPr lang="ru-RU" dirty="0" err="1" smtClean="0"/>
              <a:t>портфолио</a:t>
            </a:r>
            <a:r>
              <a:rPr lang="ru-RU" dirty="0" smtClean="0"/>
              <a:t> и в личное дело ученика.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11 класс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Средняя оценка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/>
              <a:t>по учебному предмету «Индивидуальный проект » и защитой проекта в 11 классе выставляется в аттестат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Свидетельство</a:t>
            </a:r>
            <a:r>
              <a:rPr lang="ru-RU" dirty="0" smtClean="0"/>
              <a:t> об уровне защиты проекта, вкладывается в </a:t>
            </a:r>
            <a:r>
              <a:rPr lang="ru-RU" dirty="0" err="1" smtClean="0"/>
              <a:t>портфолио</a:t>
            </a:r>
            <a:r>
              <a:rPr lang="ru-RU" dirty="0" smtClean="0"/>
              <a:t> и личное дело ученика.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208</TotalTime>
  <Words>491</Words>
  <Application>Microsoft Office PowerPoint</Application>
  <PresentationFormat>Экран (4:3)</PresentationFormat>
  <Paragraphs>102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Городская</vt:lpstr>
      <vt:lpstr>Проектная и учебно-исследовательская деятельность учащихся основной школы в 2017-2018 учебном году</vt:lpstr>
      <vt:lpstr>Федеральный государственный образовательный стандарт </vt:lpstr>
      <vt:lpstr>Слайд 3</vt:lpstr>
      <vt:lpstr>Слайд 4</vt:lpstr>
      <vt:lpstr>Слайд 5</vt:lpstr>
      <vt:lpstr>В помощь родителям и детям:</vt:lpstr>
      <vt:lpstr>Анализ выбора тем учебно-исследовательских и проектных работ учащихся 9-х классов в 2017-2018 уч. году</vt:lpstr>
      <vt:lpstr>Шкала перевода баллов оценочной ведомости в 5-ти балльную систему </vt:lpstr>
      <vt:lpstr>Где отражаются результаты проектной деятельности?</vt:lpstr>
      <vt:lpstr>Результаты защиты итогового индивидуального проекта учащихся 9 классов</vt:lpstr>
      <vt:lpstr>Слайд 11</vt:lpstr>
      <vt:lpstr>Слайд 12</vt:lpstr>
      <vt:lpstr>Школьный фестиваль проектной и исследовательской деятельности  «Новые идеи»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и учебно-исследовательская деятельность учащихся основной школы</dc:title>
  <dc:creator>User</dc:creator>
  <cp:lastModifiedBy>User</cp:lastModifiedBy>
  <cp:revision>22</cp:revision>
  <dcterms:created xsi:type="dcterms:W3CDTF">2018-04-09T08:16:17Z</dcterms:created>
  <dcterms:modified xsi:type="dcterms:W3CDTF">2018-04-25T14:16:56Z</dcterms:modified>
</cp:coreProperties>
</file>