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60" r:id="rId2"/>
    <p:sldId id="266" r:id="rId3"/>
    <p:sldId id="268" r:id="rId4"/>
    <p:sldId id="271" r:id="rId5"/>
    <p:sldId id="297" r:id="rId6"/>
    <p:sldId id="298" r:id="rId7"/>
    <p:sldId id="299" r:id="rId8"/>
    <p:sldId id="289" r:id="rId9"/>
    <p:sldId id="272" r:id="rId10"/>
    <p:sldId id="290" r:id="rId11"/>
    <p:sldId id="296" r:id="rId12"/>
    <p:sldId id="276" r:id="rId13"/>
    <p:sldId id="303" r:id="rId14"/>
    <p:sldId id="292" r:id="rId15"/>
    <p:sldId id="277" r:id="rId16"/>
    <p:sldId id="273" r:id="rId17"/>
    <p:sldId id="274" r:id="rId18"/>
    <p:sldId id="280" r:id="rId19"/>
    <p:sldId id="270" r:id="rId20"/>
    <p:sldId id="285" r:id="rId21"/>
    <p:sldId id="294" r:id="rId22"/>
    <p:sldId id="305" r:id="rId23"/>
    <p:sldId id="307" r:id="rId24"/>
    <p:sldId id="308" r:id="rId25"/>
    <p:sldId id="306" r:id="rId26"/>
    <p:sldId id="287" r:id="rId27"/>
    <p:sldId id="301" r:id="rId28"/>
    <p:sldId id="302" r:id="rId29"/>
    <p:sldId id="29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C9C2"/>
    <a:srgbClr val="D6CDC5"/>
    <a:srgbClr val="AF7943"/>
    <a:srgbClr val="B57D45"/>
    <a:srgbClr val="B38547"/>
    <a:srgbClr val="C49D6A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35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69711-CF93-44FF-87C9-FE82BBABE323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66570-4FFA-4BAD-852E-8E5869FFC3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413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66570-4FFA-4BAD-852E-8E5869FFC3D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092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66570-4FFA-4BAD-852E-8E5869FFC3D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150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66570-4FFA-4BAD-852E-8E5869FFC3DD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369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66570-4FFA-4BAD-852E-8E5869FFC3DD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404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3" Type="http://schemas.openxmlformats.org/officeDocument/2006/relationships/image" Target="../media/image92.jpeg"/><Relationship Id="rId7" Type="http://schemas.openxmlformats.org/officeDocument/2006/relationships/image" Target="../media/image9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Internet-Economy-Image-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9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70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657" y="620688"/>
            <a:ext cx="8640960" cy="54864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200" dirty="0">
                <a:solidFill>
                  <a:schemeClr val="tx1"/>
                </a:solidFill>
                <a:latin typeface="Arial Black" panose="020B0A04020102020204" pitchFamily="34" charset="0"/>
              </a:rPr>
              <a:t>Не добавляйте незнакомых людей в «друзья»</a:t>
            </a:r>
          </a:p>
        </p:txBody>
      </p:sp>
      <p:pic>
        <p:nvPicPr>
          <p:cNvPr id="8194" name="Picture 2" descr="C:\Users\user\Desktop\internet-security-friend-medium-154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02" y="1124744"/>
            <a:ext cx="7383058" cy="49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ardy ANIMACITY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710" y="3276856"/>
            <a:ext cx="2687754" cy="268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getPict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013176"/>
            <a:ext cx="996138" cy="129614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581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47906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Соблюдайте осторожность при размещении видеофайлов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1269" name="Picture 5" descr="C:\Users\user\Desktop\Slide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43643"/>
            <a:ext cx="2723690" cy="2881501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6084168" y="1818942"/>
            <a:ext cx="2706847" cy="290620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084168" y="1844824"/>
            <a:ext cx="2723692" cy="28803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user\Desktop\getPic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009035"/>
            <a:ext cx="996138" cy="129614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5112568" cy="419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692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20940" cy="54864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Используйте </a:t>
            </a:r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сложный пароль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9219" name="Picture 3" descr="C:\Users\user\Desktop\jlrnmhizr08_684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6189302" cy="458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Взломать пароля в настроках сотового телефон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24744"/>
            <a:ext cx="3528392" cy="276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getPict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013176"/>
            <a:ext cx="996138" cy="129614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004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25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6408712" cy="1368152"/>
          </a:xfrm>
        </p:spPr>
        <p:txBody>
          <a:bodyPr/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300" b="1" dirty="0" smtClean="0">
                <a:solidFill>
                  <a:srgbClr val="FF0000"/>
                </a:solidFill>
              </a:rPr>
              <a:t>Стеснительная </a:t>
            </a:r>
            <a:r>
              <a:rPr lang="ru-RU" sz="3300" b="1" dirty="0">
                <a:solidFill>
                  <a:srgbClr val="FF0000"/>
                </a:solidFill>
              </a:rPr>
              <a:t>акула</a:t>
            </a:r>
            <a:r>
              <a:rPr lang="ru-RU" sz="3300" dirty="0"/>
              <a:t/>
            </a:r>
            <a:br>
              <a:rPr lang="ru-RU" sz="3300" dirty="0"/>
            </a:br>
            <a:r>
              <a:rPr lang="en-US" sz="3300" dirty="0" smtClean="0"/>
              <a:t>18%</a:t>
            </a:r>
            <a:r>
              <a:rPr lang="en-US" sz="3300" b="1" dirty="0" smtClean="0"/>
              <a:t>Cntcybntkmyfz#frekf^05</a:t>
            </a:r>
            <a:endParaRPr lang="ru-RU" sz="33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3483533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9952" y="5085184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ЧЕСТНАЯ ЛИСА</a:t>
            </a:r>
          </a:p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XTCNYFZ_KBCF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://static.diary.ru/userdir/1/6/5/3/165318/417268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446" y="2060848"/>
            <a:ext cx="43204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178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20940" cy="54864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500" dirty="0">
                <a:solidFill>
                  <a:schemeClr val="tx1"/>
                </a:solidFill>
                <a:latin typeface="Arial Black" panose="020B0A04020102020204" pitchFamily="34" charset="0"/>
              </a:rPr>
              <a:t>не «запоминайте» пароли </a:t>
            </a:r>
          </a:p>
        </p:txBody>
      </p:sp>
      <p:pic>
        <p:nvPicPr>
          <p:cNvPr id="10244" name="Picture 4" descr="Результаты поиска Форум Mozilla Росс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8229172" cy="450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Мастер-класс - TechnoFre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268760"/>
            <a:ext cx="166685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329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709480" cy="140705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 Black" panose="020B0A04020102020204" pitchFamily="34" charset="0"/>
              </a:rPr>
              <a:t>Не отвечайте </a:t>
            </a:r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на нежелательные </a:t>
            </a:r>
            <a:r>
              <a:rPr lang="ru-RU" b="1" dirty="0">
                <a:solidFill>
                  <a:schemeClr val="tx1"/>
                </a:solidFill>
                <a:latin typeface="Arial Black" panose="020B0A04020102020204" pitchFamily="34" charset="0"/>
              </a:rPr>
              <a:t>письма – «СПАМ»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06410"/>
            <a:ext cx="5976664" cy="437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user\Desktop\getPic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798" y="5229200"/>
            <a:ext cx="996138" cy="129614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052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8122" y="581784"/>
            <a:ext cx="8784976" cy="47095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200" dirty="0">
                <a:solidFill>
                  <a:schemeClr val="tx1"/>
                </a:solidFill>
                <a:latin typeface="Arial Black" panose="020B0A04020102020204" pitchFamily="34" charset="0"/>
              </a:rPr>
              <a:t>Не открывайте </a:t>
            </a:r>
            <a:r>
              <a:rPr lang="ru-RU" sz="2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файлы от неизвестных людей </a:t>
            </a:r>
            <a:endParaRPr lang="ru-RU" sz="2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7170" name="Picture 2" descr="В Финляндии по отношению к авторам угроз чиновникам заводят …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6849988" cy="516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getPic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229200"/>
            <a:ext cx="996138" cy="129614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413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520940" cy="93610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Не </a:t>
            </a:r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верьте всему, что размещено в Интернете</a:t>
            </a:r>
            <a:b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3314" name="Picture 2" descr="C:\Users\user\Desktop\1355809670_1355593993_12000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799"/>
            <a:ext cx="6840760" cy="4943475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30920" y="6058377"/>
            <a:ext cx="804062" cy="360040"/>
          </a:xfrm>
          <a:prstGeom prst="rect">
            <a:avLst/>
          </a:prstGeom>
          <a:solidFill>
            <a:srgbClr val="AF7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user\Desktop\getPic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220" y="5306313"/>
            <a:ext cx="996138" cy="129614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699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74186" cy="64807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соблюдайте сетевой </a:t>
            </a:r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этикет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C:\Users\user\Desktop\Biznes-630x47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71" y="1315650"/>
            <a:ext cx="6626704" cy="49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getPic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560" y="5180047"/>
            <a:ext cx="996138" cy="129614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588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bqRHC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50" y="0"/>
            <a:ext cx="3420818" cy="363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zap-degunino.ru/upload/iblock/fc3/fc3191d08dd73275fe86e1e42c8dff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06" y="0"/>
            <a:ext cx="5064369" cy="337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89758" y="56754"/>
            <a:ext cx="1470274" cy="461665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Учимся</a:t>
            </a:r>
            <a:endParaRPr lang="ru-RU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4349" name="Picture 13" descr="C:\Users\user\Desktop\skyp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41" y="3382072"/>
            <a:ext cx="3596388" cy="349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3382072"/>
            <a:ext cx="2068195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Общаемся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30" name="Picture 6" descr="http://www.papermonkey.com.au/wp-content/uploads/2015/07/importance-of-good-design-AdobeStock_63921968_W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193" y="3402691"/>
            <a:ext cx="5076783" cy="336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32745" y="6005049"/>
            <a:ext cx="2468946" cy="830997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Занимаемся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творчеством</a:t>
            </a:r>
            <a:endParaRPr lang="ru-RU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7950" y="56754"/>
            <a:ext cx="1531189" cy="46166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Играем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13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Аппаратная косметология - что это? Комната для девуше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02" y="3077932"/>
            <a:ext cx="4499992" cy="33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Больше всего спама в мире идет через США - PCNEWS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154" y="155173"/>
            <a:ext cx="4508237" cy="292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.wp.pl/a/f/jpeg/31828/sekrety_kobiet00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05" y="404254"/>
            <a:ext cx="403244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36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0" name="Picture 12" descr="C:\Users\user\Desktop\8885326_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984" y="4008688"/>
            <a:ext cx="2816016" cy="284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Личный дневник Анна на 24open.ru. Бесплатные блоги на 24open.ru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3" y="2778882"/>
            <a:ext cx="6327984" cy="407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internet-addiction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90350"/>
            <a:ext cx="4969665" cy="368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 descr="C:\Users\user\Desktop\8885326_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8" y="692696"/>
            <a:ext cx="2501373" cy="252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74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03" y="1225549"/>
            <a:ext cx="2525316" cy="44894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416" y="1212850"/>
            <a:ext cx="2525316" cy="44894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629" y="1212850"/>
            <a:ext cx="2532459" cy="450215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4007644" y="3095228"/>
            <a:ext cx="935831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281143" y="4952207"/>
            <a:ext cx="935831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7350919" y="3400426"/>
            <a:ext cx="1593056" cy="1478756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6" y="466861"/>
            <a:ext cx="1183346" cy="11833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7298" y="2131777"/>
            <a:ext cx="2435126" cy="2664296"/>
          </a:xfrm>
          <a:prstGeom prst="rect">
            <a:avLst/>
          </a:prstGeom>
          <a:solidFill>
            <a:srgbClr val="D2C9C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НЕГАТИВНЫЙ</a:t>
            </a:r>
          </a:p>
          <a:p>
            <a:pPr algn="ctr"/>
            <a:r>
              <a:rPr lang="ru-RU" dirty="0" smtClean="0"/>
              <a:t>КОНТЕНТ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251520" y="1650207"/>
            <a:ext cx="2518470" cy="185080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370511" y="3284983"/>
            <a:ext cx="2435126" cy="1511089"/>
          </a:xfrm>
          <a:prstGeom prst="rect">
            <a:avLst/>
          </a:prstGeom>
          <a:solidFill>
            <a:srgbClr val="D2C9C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НЕГАТИВНЫЙ</a:t>
            </a:r>
          </a:p>
          <a:p>
            <a:pPr algn="ctr"/>
            <a:r>
              <a:rPr lang="ru-RU" dirty="0" smtClean="0"/>
              <a:t>КОНТЕНТ</a:t>
            </a:r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4371976" y="3157538"/>
            <a:ext cx="1796653" cy="3007766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85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271" y="1164431"/>
            <a:ext cx="2232363" cy="4573622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978" y="1171358"/>
            <a:ext cx="2236169" cy="4566779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57" y="1164431"/>
            <a:ext cx="2223497" cy="4567509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202319" y="2788046"/>
            <a:ext cx="935831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516216" y="4293096"/>
            <a:ext cx="1222152" cy="1339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7" y="404664"/>
            <a:ext cx="1435745" cy="140870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958633" y="3339270"/>
            <a:ext cx="2170273" cy="2374948"/>
          </a:xfrm>
          <a:prstGeom prst="rect">
            <a:avLst/>
          </a:prstGeom>
          <a:solidFill>
            <a:srgbClr val="D2C9C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НЕГАТИВНЫЙ</a:t>
            </a:r>
          </a:p>
          <a:p>
            <a:pPr algn="ctr"/>
            <a:r>
              <a:rPr lang="ru-RU" dirty="0" smtClean="0"/>
              <a:t>КОНТЕНТ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107504" y="2457452"/>
            <a:ext cx="2455379" cy="1763636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563888" y="3358308"/>
            <a:ext cx="2170273" cy="2374948"/>
          </a:xfrm>
          <a:prstGeom prst="rect">
            <a:avLst/>
          </a:prstGeom>
          <a:solidFill>
            <a:srgbClr val="D2C9C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НЕГАТИВНЫЙ</a:t>
            </a:r>
          </a:p>
          <a:p>
            <a:pPr algn="ctr"/>
            <a:r>
              <a:rPr lang="ru-RU" dirty="0" smtClean="0"/>
              <a:t>КОНТЕНТ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2771800" y="2866630"/>
            <a:ext cx="1886262" cy="380273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154271" y="4568812"/>
            <a:ext cx="2232363" cy="1164444"/>
          </a:xfrm>
          <a:prstGeom prst="rect">
            <a:avLst/>
          </a:prstGeom>
          <a:solidFill>
            <a:srgbClr val="D2C9C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НЕГАТИВНЫЙ</a:t>
            </a:r>
          </a:p>
          <a:p>
            <a:pPr algn="ctr"/>
            <a:r>
              <a:rPr lang="ru-RU" dirty="0" smtClean="0"/>
              <a:t>КОНТЕНТ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7365861" y="4363642"/>
            <a:ext cx="1526619" cy="208969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154271" y="4077072"/>
            <a:ext cx="721985" cy="468710"/>
          </a:xfrm>
          <a:prstGeom prst="rect">
            <a:avLst/>
          </a:prstGeom>
          <a:solidFill>
            <a:srgbClr val="D2C9C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89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2" y="1112866"/>
            <a:ext cx="2215432" cy="4632267"/>
          </a:xfrm>
          <a:prstGeom prst="rect">
            <a:avLst/>
          </a:prstGeom>
          <a:ln w="31750">
            <a:solidFill>
              <a:schemeClr val="dk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857" y="1112866"/>
            <a:ext cx="2252135" cy="4632267"/>
          </a:xfrm>
          <a:prstGeom prst="rect">
            <a:avLst/>
          </a:prstGeom>
          <a:ln w="31750">
            <a:solidFill>
              <a:schemeClr val="dk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232" y="1112866"/>
            <a:ext cx="2234387" cy="4632267"/>
          </a:xfrm>
          <a:prstGeom prst="rect">
            <a:avLst/>
          </a:prstGeom>
          <a:ln w="31750">
            <a:solidFill>
              <a:schemeClr val="dk1"/>
            </a:solidFill>
          </a:ln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295103" y="4656619"/>
            <a:ext cx="2593983" cy="87998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3891266" y="5074254"/>
            <a:ext cx="2885976" cy="166015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7351722" y="2862908"/>
            <a:ext cx="1684774" cy="135818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982405" y="2801529"/>
            <a:ext cx="1589675" cy="1317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064323" y="1123797"/>
            <a:ext cx="1861757" cy="3961387"/>
          </a:xfrm>
          <a:prstGeom prst="rect">
            <a:avLst/>
          </a:prstGeom>
          <a:solidFill>
            <a:srgbClr val="D2C9C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НЕГАТИВНЫЙ</a:t>
            </a:r>
          </a:p>
          <a:p>
            <a:pPr algn="ctr"/>
            <a:r>
              <a:rPr lang="ru-RU" dirty="0" smtClean="0"/>
              <a:t>КОНТЕНТ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03" y="477139"/>
            <a:ext cx="1319905" cy="1319905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295103" y="4634264"/>
            <a:ext cx="2593983" cy="87998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491880" y="1125434"/>
            <a:ext cx="1872209" cy="2735614"/>
          </a:xfrm>
          <a:prstGeom prst="rect">
            <a:avLst/>
          </a:prstGeom>
          <a:solidFill>
            <a:srgbClr val="D2C9C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НЕГАТИВНЫЙ</a:t>
            </a:r>
          </a:p>
          <a:p>
            <a:pPr algn="ctr"/>
            <a:r>
              <a:rPr lang="ru-RU" dirty="0" smtClean="0"/>
              <a:t>КОНТЕНТ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95049" y="1137092"/>
            <a:ext cx="310914" cy="1866267"/>
          </a:xfrm>
          <a:prstGeom prst="rect">
            <a:avLst/>
          </a:prstGeom>
          <a:solidFill>
            <a:srgbClr val="D2C9C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326493" y="1137092"/>
            <a:ext cx="382922" cy="1866267"/>
          </a:xfrm>
          <a:prstGeom prst="rect">
            <a:avLst/>
          </a:prstGeom>
          <a:solidFill>
            <a:srgbClr val="D2C9C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820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26" y="1071562"/>
            <a:ext cx="2268011" cy="464343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412" y="1071564"/>
            <a:ext cx="2536886" cy="464343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88" y="1071563"/>
            <a:ext cx="2238250" cy="4622472"/>
          </a:xfrm>
          <a:prstGeom prst="rect">
            <a:avLst/>
          </a:prstGeom>
          <a:ln w="31750">
            <a:solidFill>
              <a:schemeClr val="dk1"/>
            </a:solidFill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80" y="5079207"/>
            <a:ext cx="2226658" cy="531019"/>
          </a:xfrm>
          <a:prstGeom prst="rect">
            <a:avLst/>
          </a:prstGeom>
        </p:spPr>
      </p:pic>
      <p:cxnSp>
        <p:nvCxnSpPr>
          <p:cNvPr id="32" name="Прямая соединительная линия 31"/>
          <p:cNvCxnSpPr/>
          <p:nvPr/>
        </p:nvCxnSpPr>
        <p:spPr>
          <a:xfrm>
            <a:off x="4186238" y="3988196"/>
            <a:ext cx="935831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2483768" y="4066780"/>
            <a:ext cx="2158213" cy="267458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6344969" y="4622006"/>
            <a:ext cx="1634600" cy="912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 flipV="1">
            <a:off x="7162269" y="4663679"/>
            <a:ext cx="1874227" cy="94654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49772" y="1700808"/>
            <a:ext cx="2129723" cy="2160240"/>
          </a:xfrm>
          <a:prstGeom prst="rect">
            <a:avLst/>
          </a:prstGeom>
          <a:solidFill>
            <a:srgbClr val="D2C9C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НЕГАТИВНЫЙ</a:t>
            </a:r>
          </a:p>
          <a:p>
            <a:pPr algn="ctr"/>
            <a:r>
              <a:rPr lang="ru-RU" dirty="0" smtClean="0"/>
              <a:t>КОНТЕНТ</a:t>
            </a:r>
            <a:endParaRPr lang="ru-RU" dirty="0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3" y="433485"/>
            <a:ext cx="1124850" cy="1124078"/>
          </a:xfrm>
          <a:prstGeom prst="rect">
            <a:avLst/>
          </a:prstGeom>
        </p:spPr>
      </p:pic>
      <p:cxnSp>
        <p:nvCxnSpPr>
          <p:cNvPr id="28" name="Прямая со стрелкой 27"/>
          <p:cNvCxnSpPr/>
          <p:nvPr/>
        </p:nvCxnSpPr>
        <p:spPr>
          <a:xfrm flipV="1">
            <a:off x="0" y="1543053"/>
            <a:ext cx="2855777" cy="159791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459007" y="1124744"/>
            <a:ext cx="2390291" cy="2477690"/>
          </a:xfrm>
          <a:prstGeom prst="rect">
            <a:avLst/>
          </a:prstGeom>
          <a:solidFill>
            <a:srgbClr val="D2C9C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НЕГАТИВНЫЙ</a:t>
            </a:r>
          </a:p>
          <a:p>
            <a:pPr algn="ctr"/>
            <a:r>
              <a:rPr lang="ru-RU" dirty="0" smtClean="0"/>
              <a:t>КОНТЕНТ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262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0d0aeae57e28466f7e271ebd6fc0be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6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34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694959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ПОСЛЕДСТВИЯ ДОЛГОГО ПРЕБЫВАНИЯ В ИНТЕРНЕТЕ</a:t>
            </a:r>
            <a:endParaRPr lang="ru-RU" sz="2800" b="1" dirty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03020"/>
            <a:ext cx="2592288" cy="2592288"/>
          </a:xfrm>
          <a:prstGeom prst="rect">
            <a:avLst/>
          </a:prstGeom>
          <a:ln>
            <a:solidFill>
              <a:srgbClr val="96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194" y="3988513"/>
            <a:ext cx="3385950" cy="2183282"/>
          </a:xfrm>
          <a:prstGeom prst="rect">
            <a:avLst/>
          </a:prstGeom>
          <a:ln>
            <a:solidFill>
              <a:srgbClr val="96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411760" y="6171795"/>
            <a:ext cx="3544560" cy="461665"/>
          </a:xfrm>
          <a:prstGeom prst="rect">
            <a:avLst/>
          </a:prstGeom>
          <a:solidFill>
            <a:srgbClr val="96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СКАНДАЛЫ В СЕМЬЕ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02771" y="4182071"/>
            <a:ext cx="3344385" cy="19389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УМСТВЕННАЯ И ФИЗИЧЕСКАЯ ДЕГРАДАЦИЯ, ГОЛОВНЫЕ БОЛИ, БОЛЕЗНИ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www.israclinic.com/upload/medialibrary/5f3/%D0%9A%D0%BE%D0%BC%D0%BF%D1%8C%D1%8E%D1%82%D0%B5%D1%80%D0%BD%D0%B0%D1%8F-%D0%B7%D0%B0%D0%B2%D0%B8%D1%81%D0%B8%D0%BC%D0%BE%D1%81%D1%82%D1%8C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770" y="1638585"/>
            <a:ext cx="3328465" cy="254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3951238"/>
            <a:ext cx="2592288" cy="46166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УСТАЛОСТЬ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7489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13849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ОГРАНИЧЬ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СВОЕ ИГРОВОЕ ВРЕМЯ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И ВРЕМЯ ПРЕБЫВАНИЯ В СОЦИАЛЬНЫХ СЕТЯХ</a:t>
            </a:r>
            <a:endParaRPr lang="ru-RU" sz="2400" b="1" dirty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3" y="1840818"/>
            <a:ext cx="4765528" cy="3192904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73015"/>
            <a:ext cx="4740099" cy="304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26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e-fan.ru/pictures/image/data/2014-spring/240x320/girls/bryunetka_trava_devushka_sobaka_pitomec_(sefan.ru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792" y="-1"/>
            <a:ext cx="2386208" cy="33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://s53.radikal.ru/i140/1208/2e/066716767a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" y="3422150"/>
            <a:ext cx="2787725" cy="331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В такую погоду вам негде деваться. Скорее на санках-ватрушках кататься. Скидка 60% на тюбинг или санки-ватрушки от компании ''P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2"/>
          <a:stretch/>
        </p:blipFill>
        <p:spPr bwMode="auto">
          <a:xfrm>
            <a:off x="2600915" y="3781992"/>
            <a:ext cx="496717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s5.favim.com/orig/140731/books-braid-cute-dreaming-Favim.com-195856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632" y="3422150"/>
            <a:ext cx="2544368" cy="331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http://view58.ru/wp-content/uploads/2015/11/happy_family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7746"/>
            <a:ext cx="4946279" cy="329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www.fingus.ru/pict/pict14/poxod_8913439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" y="0"/>
            <a:ext cx="2600833" cy="332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" name="TextBox 1"/>
          <p:cNvSpPr txBox="1"/>
          <p:nvPr/>
        </p:nvSpPr>
        <p:spPr>
          <a:xfrm>
            <a:off x="852092" y="2984558"/>
            <a:ext cx="7489550" cy="92333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latin typeface="Arial Narrow" panose="020B0606020202030204" pitchFamily="34" charset="0"/>
              </a:rPr>
              <a:t>«УМНЫЙ ЧЕЛОВЕК НАЙДЁТ ВЫХОД ИЗ ЛЮБОГО СЛОЖНОГО ПОЛОЖЕНИЯ. </a:t>
            </a:r>
          </a:p>
          <a:p>
            <a:pPr algn="ctr"/>
            <a:r>
              <a:rPr lang="ru-RU" b="1" i="1" dirty="0" smtClean="0">
                <a:latin typeface="Arial Narrow" panose="020B0606020202030204" pitchFamily="34" charset="0"/>
              </a:rPr>
              <a:t>МУДРЫЙ В ЭТОМ ПОЛОЖЕНИИ НЕ ОКАЖЕТСЯ»</a:t>
            </a:r>
          </a:p>
          <a:p>
            <a:pPr algn="ctr"/>
            <a:r>
              <a:rPr lang="ru-RU" b="1" i="1" dirty="0">
                <a:latin typeface="Arial Narrow" panose="020B0606020202030204" pitchFamily="34" charset="0"/>
              </a:rPr>
              <a:t> </a:t>
            </a:r>
            <a:r>
              <a:rPr lang="ru-RU" b="1" i="1" dirty="0" smtClean="0">
                <a:latin typeface="Arial Narrow" panose="020B0606020202030204" pitchFamily="34" charset="0"/>
              </a:rPr>
              <a:t>                                                                                 Жан </a:t>
            </a:r>
            <a:r>
              <a:rPr lang="ru-RU" b="1" i="1" dirty="0">
                <a:latin typeface="Arial Narrow" panose="020B0606020202030204" pitchFamily="34" charset="0"/>
              </a:rPr>
              <a:t>Поль Рихтер</a:t>
            </a:r>
          </a:p>
        </p:txBody>
      </p:sp>
    </p:spTree>
    <p:extLst>
      <p:ext uri="{BB962C8B-B14F-4D97-AF65-F5344CB8AC3E}">
        <p14:creationId xmlns:p14="http://schemas.microsoft.com/office/powerpoint/2010/main" val="382047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Ученые нашли в мозге человека &quot;молекулу несчастья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04" y="3498210"/>
            <a:ext cx="4328763" cy="289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ublisherNews - пресс-релизы, новости предприятий и организаций - более 150 ежедневно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949" y="391148"/>
            <a:ext cx="4360927" cy="310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Новости интернета - Страница 85 - Форум VolS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950" y="3501007"/>
            <a:ext cx="4360927" cy="289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022" y="391148"/>
            <a:ext cx="4360927" cy="2775208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Угрозы </a:t>
            </a:r>
            <a:b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b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интернете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163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ocial Media - Facebook adds posts and status updates to Graph Search results - Internet Retail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833929" cy="611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Фонд &quot;БОТА&quot; - Страницы Фонда &quot;БОТА&quot; в социальных сетях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252" y="2708920"/>
            <a:ext cx="756084" cy="68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Vkontakte - клиент для Вконтакте &quot; Windows Phone Украина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65234"/>
            <a:ext cx="576064" cy="58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ТОП-10 бесплатных приложений для Windows Phon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916" y="3501008"/>
            <a:ext cx="68744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Для компа YouTube - Коллеция российских мультиков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876935" cy="876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Follow Us On Facebook Butto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701" y="3281938"/>
            <a:ext cx="701971" cy="744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иконки google chrome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052" y="2245741"/>
            <a:ext cx="792088" cy="819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Иконки для сайта скайп скачать бесплатно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811" y="2073686"/>
            <a:ext cx="792088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Иконка twitter, твиттер, магазин, shop, размер 128x128 id114…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12774"/>
            <a:ext cx="750570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Иконка Instagram, Shipping, инстаграм, коробка, ящик, ящики, коробки, размер 48x48 id22660 iconbird.com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347" y="2507297"/>
            <a:ext cx="824865" cy="824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первый 00000000000000 - Страница 3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31962"/>
            <a:ext cx="742950" cy="7753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8044" y="313114"/>
            <a:ext cx="8784976" cy="54864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3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Не </a:t>
            </a:r>
            <a:r>
              <a:rPr lang="ru-RU" sz="2300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размещаЙте</a:t>
            </a:r>
            <a:r>
              <a:rPr lang="ru-RU" sz="23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300" b="1" dirty="0">
                <a:solidFill>
                  <a:schemeClr val="tx1"/>
                </a:solidFill>
                <a:latin typeface="Arial Black" panose="020B0A04020102020204" pitchFamily="34" charset="0"/>
              </a:rPr>
              <a:t>персональную </a:t>
            </a:r>
            <a:r>
              <a:rPr lang="ru-RU" sz="23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информацию</a:t>
            </a:r>
            <a:r>
              <a:rPr lang="ru-RU" sz="2300" b="1" dirty="0" smtClean="0">
                <a:latin typeface="Arial Black" panose="020B0A04020102020204" pitchFamily="34" charset="0"/>
              </a:rPr>
              <a:t>  </a:t>
            </a:r>
            <a:endParaRPr lang="ru-RU" sz="23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69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7239" y="332656"/>
            <a:ext cx="7520940" cy="54864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Никнейм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и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аватар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1917252" cy="2303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10333"/>
            <a:ext cx="2520280" cy="2476373"/>
          </a:xfrm>
          <a:prstGeom prst="ellipse">
            <a:avLst/>
          </a:prstGeom>
          <a:ln w="63500" cap="rnd">
            <a:solidFill>
              <a:schemeClr val="bg1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449" y="1036352"/>
            <a:ext cx="1591296" cy="23206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C:\Users\user\Desktop\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683" y="3807511"/>
            <a:ext cx="1720626" cy="215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77" y="4149080"/>
            <a:ext cx="2381250" cy="1809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83236"/>
            <a:ext cx="2369107" cy="1775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5733256"/>
            <a:ext cx="2136505" cy="830997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ЧОКНУТАЯ      КАРАМЕЛЬКА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7709" y="5752663"/>
            <a:ext cx="1151277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КУКЛА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ДОЖДЯ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24328" y="3933056"/>
            <a:ext cx="1187789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КРУЧЕ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GUCCI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96137" y="2895327"/>
            <a:ext cx="1328365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КТО Я?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3345846"/>
            <a:ext cx="1725152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ТотСамый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72359" y="3148830"/>
            <a:ext cx="1651969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}{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уЛиGaN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512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08322"/>
            <a:ext cx="3952875" cy="22098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8641" y="0"/>
            <a:ext cx="9144000" cy="101963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Не выкладывайте 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«лишнюю» информацию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" y="3573794"/>
            <a:ext cx="4937013" cy="26887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254" y="4056720"/>
            <a:ext cx="2181636" cy="2290176"/>
          </a:xfrm>
          <a:prstGeom prst="rect">
            <a:avLst/>
          </a:prstGeom>
          <a:ln w="5715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78" y="1051410"/>
            <a:ext cx="3880530" cy="21783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889" y="5042368"/>
            <a:ext cx="3794037" cy="1419216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>
            <a:off x="1827159" y="4797152"/>
            <a:ext cx="1656184" cy="576064"/>
          </a:xfrm>
          <a:prstGeom prst="straightConnector1">
            <a:avLst/>
          </a:prstGeom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889" y="3207136"/>
            <a:ext cx="3768551" cy="171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34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836712"/>
            <a:ext cx="792088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gradFill flip="none" rotWithShape="1">
                  <a:gsLst>
                    <a:gs pos="8000">
                      <a:schemeClr val="accent4">
                        <a:lumMod val="50000"/>
                      </a:schemeClr>
                    </a:gs>
                    <a:gs pos="32000">
                      <a:schemeClr val="accent5">
                        <a:lumMod val="89000"/>
                      </a:schemeClr>
                    </a:gs>
                    <a:gs pos="59000">
                      <a:srgbClr val="92D050"/>
                    </a:gs>
                    <a:gs pos="86000">
                      <a:schemeClr val="accent2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 Narrow" panose="020B0606020202030204" pitchFamily="34" charset="0"/>
              </a:rPr>
              <a:t>ФЛЕШМОБ</a:t>
            </a:r>
            <a:r>
              <a:rPr lang="ru-RU" sz="6000" b="1" spc="-300" dirty="0" smtClean="0">
                <a:gradFill flip="none" rotWithShape="1">
                  <a:gsLst>
                    <a:gs pos="8000">
                      <a:schemeClr val="accent4">
                        <a:lumMod val="50000"/>
                      </a:schemeClr>
                    </a:gs>
                    <a:gs pos="32000">
                      <a:schemeClr val="accent5">
                        <a:lumMod val="89000"/>
                      </a:schemeClr>
                    </a:gs>
                    <a:gs pos="59000">
                      <a:srgbClr val="92D050"/>
                    </a:gs>
                    <a:gs pos="86000">
                      <a:schemeClr val="accent2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 Narrow" panose="020B0606020202030204" pitchFamily="34" charset="0"/>
              </a:rPr>
              <a:t> </a:t>
            </a:r>
            <a:r>
              <a:rPr lang="ru-RU" sz="6000" b="1" dirty="0" smtClean="0">
                <a:gradFill flip="none" rotWithShape="1">
                  <a:gsLst>
                    <a:gs pos="8000">
                      <a:schemeClr val="accent4">
                        <a:lumMod val="50000"/>
                      </a:schemeClr>
                    </a:gs>
                    <a:gs pos="32000">
                      <a:schemeClr val="accent5">
                        <a:lumMod val="89000"/>
                      </a:schemeClr>
                    </a:gs>
                    <a:gs pos="59000">
                      <a:srgbClr val="92D050"/>
                    </a:gs>
                    <a:gs pos="86000">
                      <a:schemeClr val="accent2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 Narrow" panose="020B0606020202030204" pitchFamily="34" charset="0"/>
              </a:rPr>
              <a:t>/</a:t>
            </a:r>
            <a:r>
              <a:rPr lang="ru-RU" sz="6000" b="1" spc="-300" dirty="0" smtClean="0">
                <a:gradFill flip="none" rotWithShape="1">
                  <a:gsLst>
                    <a:gs pos="8000">
                      <a:schemeClr val="accent4">
                        <a:lumMod val="50000"/>
                      </a:schemeClr>
                    </a:gs>
                    <a:gs pos="32000">
                      <a:schemeClr val="accent5">
                        <a:lumMod val="89000"/>
                      </a:schemeClr>
                    </a:gs>
                    <a:gs pos="59000">
                      <a:srgbClr val="92D050"/>
                    </a:gs>
                    <a:gs pos="86000">
                      <a:schemeClr val="accent2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 Narrow" panose="020B0606020202030204" pitchFamily="34" charset="0"/>
              </a:rPr>
              <a:t> </a:t>
            </a:r>
            <a:r>
              <a:rPr lang="ru-RU" sz="6000" b="1" dirty="0" smtClean="0">
                <a:gradFill flip="none" rotWithShape="1">
                  <a:gsLst>
                    <a:gs pos="8000">
                      <a:schemeClr val="accent4">
                        <a:lumMod val="50000"/>
                      </a:schemeClr>
                    </a:gs>
                    <a:gs pos="32000">
                      <a:schemeClr val="accent5">
                        <a:lumMod val="89000"/>
                      </a:schemeClr>
                    </a:gs>
                    <a:gs pos="59000">
                      <a:srgbClr val="92D050"/>
                    </a:gs>
                    <a:gs pos="86000">
                      <a:schemeClr val="accent2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anose="020B0606020202030204" pitchFamily="34" charset="0"/>
              </a:rPr>
              <a:t>ЧЕЛЛЕНДЖ</a:t>
            </a:r>
            <a:endParaRPr lang="ru-RU" sz="6000" b="1" dirty="0">
              <a:gradFill flip="none" rotWithShape="1">
                <a:gsLst>
                  <a:gs pos="8000">
                    <a:schemeClr val="accent4">
                      <a:lumMod val="50000"/>
                    </a:schemeClr>
                  </a:gs>
                  <a:gs pos="32000">
                    <a:schemeClr val="accent5">
                      <a:lumMod val="89000"/>
                    </a:schemeClr>
                  </a:gs>
                  <a:gs pos="59000">
                    <a:srgbClr val="92D050"/>
                  </a:gs>
                  <a:gs pos="86000">
                    <a:schemeClr val="accent2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76872"/>
            <a:ext cx="7164288" cy="3582144"/>
          </a:xfrm>
          <a:prstGeom prst="rect">
            <a:avLst/>
          </a:prstGeom>
          <a:effectLst>
            <a:outerShdw blurRad="76200" dist="3937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032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59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696144"/>
            <a:ext cx="4968552" cy="492443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 Narrow" panose="020B0606020202030204" pitchFamily="34" charset="0"/>
              </a:rPr>
              <a:t>http</a:t>
            </a:r>
            <a:r>
              <a:rPr lang="en-US" sz="2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://</a:t>
            </a:r>
            <a:r>
              <a:rPr lang="ru-RU" sz="2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персональныеданные.дети</a:t>
            </a:r>
            <a:endParaRPr lang="ru-RU" sz="2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58984"/>
            <a:ext cx="566294" cy="56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93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4" descr="C:\Users\user\Desktop\Natalja-Frigo671895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55" y="4307972"/>
            <a:ext cx="1319501" cy="190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C:\Users\user\Desktop\1699_rush_ode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7320"/>
            <a:ext cx="1458907" cy="215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Картинки детей девочек на ав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529" y="130826"/>
            <a:ext cx="3096344" cy="193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На протяжении 5 лет у тебя на аве был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567" y="465783"/>
            <a:ext cx="1573493" cy="165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Всё для баб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99502"/>
            <a:ext cx="1512168" cy="210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hot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4612"/>
            <a:ext cx="1728192" cy="334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угроза интернет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69734" y="3135652"/>
            <a:ext cx="4614273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 rot="19140000">
            <a:off x="443534" y="2187109"/>
            <a:ext cx="6500402" cy="411564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Не публикуйте  личные фото</a:t>
            </a:r>
            <a:r>
              <a:rPr lang="ru-RU" sz="2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endParaRPr lang="ru-RU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 rot="19140000">
            <a:off x="569819" y="2474720"/>
            <a:ext cx="7092235" cy="32925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Arial Black" panose="020B0A04020102020204" pitchFamily="34" charset="0"/>
              </a:rPr>
              <a:t>либо ограничивайте к ним доступ</a:t>
            </a:r>
            <a:endParaRPr lang="ru-RU" sz="1800" dirty="0">
              <a:latin typeface="Arial Black" panose="020B0A04020102020204" pitchFamily="34" charset="0"/>
            </a:endParaRPr>
          </a:p>
        </p:txBody>
      </p:sp>
      <p:pic>
        <p:nvPicPr>
          <p:cNvPr id="5124" name="Picture 4" descr="Детские портреты разных фотографов фотографий Дети Люди Бесплатный онлайн-фотоальбом на MyAlbum.com!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6" y="188640"/>
            <a:ext cx="2160240" cy="201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appiness Children All Wallpaper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085184"/>
            <a:ext cx="2016224" cy="128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3916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1768</TotalTime>
  <Words>148</Words>
  <Application>Microsoft Office PowerPoint</Application>
  <PresentationFormat>Экран (4:3)</PresentationFormat>
  <Paragraphs>64</Paragraphs>
  <Slides>29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Arial</vt:lpstr>
      <vt:lpstr>Arial Black</vt:lpstr>
      <vt:lpstr>Arial Narrow</vt:lpstr>
      <vt:lpstr>Calibri</vt:lpstr>
      <vt:lpstr>Franklin Gothic Book</vt:lpstr>
      <vt:lpstr>Franklin Gothic Medium</vt:lpstr>
      <vt:lpstr>Times New Roman</vt:lpstr>
      <vt:lpstr>Tunga</vt:lpstr>
      <vt:lpstr>Wingdings</vt:lpstr>
      <vt:lpstr>Углы</vt:lpstr>
      <vt:lpstr>Презентация PowerPoint</vt:lpstr>
      <vt:lpstr>Презентация PowerPoint</vt:lpstr>
      <vt:lpstr>Угрозы  в  интернете</vt:lpstr>
      <vt:lpstr>Не размещаЙте персональную информацию  </vt:lpstr>
      <vt:lpstr>Никнейм и аватар</vt:lpstr>
      <vt:lpstr>Не выкладывайте  «лишнюю» информацию</vt:lpstr>
      <vt:lpstr>Презентация PowerPoint</vt:lpstr>
      <vt:lpstr>Презентация PowerPoint</vt:lpstr>
      <vt:lpstr>Не публикуйте  личные фото </vt:lpstr>
      <vt:lpstr>Не добавляйте незнакомых людей в «друзья»</vt:lpstr>
      <vt:lpstr>Соблюдайте осторожность при размещении видеофайлов</vt:lpstr>
      <vt:lpstr>Используйте сложный пароль</vt:lpstr>
      <vt:lpstr>Презентация PowerPoint</vt:lpstr>
      <vt:lpstr> Стеснительная акула 18%Cntcybntkmyfz#frekf^05</vt:lpstr>
      <vt:lpstr>не «запоминайте» пароли </vt:lpstr>
      <vt:lpstr>Не отвечайте на нежелательные письма – «СПАМ»</vt:lpstr>
      <vt:lpstr>Не открывайте файлы от неизвестных людей </vt:lpstr>
      <vt:lpstr> Не верьте всему, что размещено в Интернете </vt:lpstr>
      <vt:lpstr>соблюдайте сетевой этикет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Бурдюгова Ольга</dc:creator>
  <cp:lastModifiedBy>Артисевич Л.А.</cp:lastModifiedBy>
  <cp:revision>103</cp:revision>
  <dcterms:created xsi:type="dcterms:W3CDTF">2015-02-04T06:12:54Z</dcterms:created>
  <dcterms:modified xsi:type="dcterms:W3CDTF">2022-02-01T07:34:44Z</dcterms:modified>
</cp:coreProperties>
</file>