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7"/>
  </p:handoutMasterIdLst>
  <p:sldIdLst>
    <p:sldId id="256" r:id="rId2"/>
    <p:sldId id="257" r:id="rId3"/>
    <p:sldId id="259" r:id="rId4"/>
    <p:sldId id="260" r:id="rId5"/>
    <p:sldId id="262" r:id="rId6"/>
    <p:sldId id="272" r:id="rId7"/>
    <p:sldId id="273" r:id="rId8"/>
    <p:sldId id="271" r:id="rId9"/>
    <p:sldId id="274" r:id="rId10"/>
    <p:sldId id="275" r:id="rId11"/>
    <p:sldId id="276" r:id="rId12"/>
    <p:sldId id="277" r:id="rId13"/>
    <p:sldId id="265" r:id="rId14"/>
    <p:sldId id="266" r:id="rId15"/>
    <p:sldId id="268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83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42213087764758095"/>
          <c:y val="0"/>
          <c:w val="0.39073534569765861"/>
          <c:h val="0.91666904997030685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dLbls>
            <c:showVal val="1"/>
          </c:dLbls>
          <c:cat>
            <c:strRef>
              <c:f>Лист1!$A$2:$A$14</c:f>
              <c:strCache>
                <c:ptCount val="13"/>
                <c:pt idx="0">
                  <c:v>осознание ценности честного труда</c:v>
                </c:pt>
                <c:pt idx="1">
                  <c:v>осознание необходимости профессионального образования</c:v>
                </c:pt>
                <c:pt idx="2">
                  <c:v>Общая ориентировка в социально-экономической ситуации</c:v>
                </c:pt>
                <c:pt idx="3">
                  <c:v>Знание мира профессий</c:v>
                </c:pt>
                <c:pt idx="4">
                  <c:v>выделение профессиональной цели</c:v>
                </c:pt>
                <c:pt idx="5">
                  <c:v>знание конкретных выбираемых целей</c:v>
                </c:pt>
                <c:pt idx="6">
                  <c:v>представление о своих возможностях и недостатках</c:v>
                </c:pt>
                <c:pt idx="7">
                  <c:v>представление о путях преодоления своих недостатков</c:v>
                </c:pt>
                <c:pt idx="8">
                  <c:v>представление о внешних препятствиях</c:v>
                </c:pt>
                <c:pt idx="9">
                  <c:v>знания о путях преодоления препятствий</c:v>
                </c:pt>
                <c:pt idx="10">
                  <c:v>наличие системы резервных вариантов</c:v>
                </c:pt>
                <c:pt idx="11">
                  <c:v>представление о смысле своего профессионального будущего</c:v>
                </c:pt>
                <c:pt idx="12">
                  <c:v>практическая реализация ЛПП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32</c:v>
                </c:pt>
                <c:pt idx="1">
                  <c:v>18</c:v>
                </c:pt>
                <c:pt idx="2">
                  <c:v>64</c:v>
                </c:pt>
                <c:pt idx="3">
                  <c:v>25</c:v>
                </c:pt>
                <c:pt idx="4">
                  <c:v>60</c:v>
                </c:pt>
                <c:pt idx="5">
                  <c:v>44</c:v>
                </c:pt>
                <c:pt idx="6">
                  <c:v>69</c:v>
                </c:pt>
                <c:pt idx="7">
                  <c:v>57</c:v>
                </c:pt>
                <c:pt idx="8">
                  <c:v>25</c:v>
                </c:pt>
                <c:pt idx="9">
                  <c:v>48</c:v>
                </c:pt>
                <c:pt idx="10">
                  <c:v>38</c:v>
                </c:pt>
                <c:pt idx="11">
                  <c:v>60</c:v>
                </c:pt>
                <c:pt idx="12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dLbls>
            <c:showVal val="1"/>
          </c:dLbls>
          <c:cat>
            <c:strRef>
              <c:f>Лист1!$A$2:$A$14</c:f>
              <c:strCache>
                <c:ptCount val="13"/>
                <c:pt idx="0">
                  <c:v>осознание ценности честного труда</c:v>
                </c:pt>
                <c:pt idx="1">
                  <c:v>осознание необходимости профессионального образования</c:v>
                </c:pt>
                <c:pt idx="2">
                  <c:v>Общая ориентировка в социально-экономической ситуации</c:v>
                </c:pt>
                <c:pt idx="3">
                  <c:v>Знание мира профессий</c:v>
                </c:pt>
                <c:pt idx="4">
                  <c:v>выделение профессиональной цели</c:v>
                </c:pt>
                <c:pt idx="5">
                  <c:v>знание конкретных выбираемых целей</c:v>
                </c:pt>
                <c:pt idx="6">
                  <c:v>представление о своих возможностях и недостатках</c:v>
                </c:pt>
                <c:pt idx="7">
                  <c:v>представление о путях преодоления своих недостатков</c:v>
                </c:pt>
                <c:pt idx="8">
                  <c:v>представление о внешних препятствиях</c:v>
                </c:pt>
                <c:pt idx="9">
                  <c:v>знания о путях преодоления препятствий</c:v>
                </c:pt>
                <c:pt idx="10">
                  <c:v>наличие системы резервных вариантов</c:v>
                </c:pt>
                <c:pt idx="11">
                  <c:v>представление о смысле своего профессионального будущего</c:v>
                </c:pt>
                <c:pt idx="12">
                  <c:v>практическая реализация ЛПП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38</c:v>
                </c:pt>
                <c:pt idx="1">
                  <c:v>57</c:v>
                </c:pt>
                <c:pt idx="2">
                  <c:v>14</c:v>
                </c:pt>
                <c:pt idx="3">
                  <c:v>57</c:v>
                </c:pt>
                <c:pt idx="4">
                  <c:v>20</c:v>
                </c:pt>
                <c:pt idx="5">
                  <c:v>36</c:v>
                </c:pt>
                <c:pt idx="6">
                  <c:v>13</c:v>
                </c:pt>
                <c:pt idx="7">
                  <c:v>23</c:v>
                </c:pt>
                <c:pt idx="8">
                  <c:v>52</c:v>
                </c:pt>
                <c:pt idx="9">
                  <c:v>25</c:v>
                </c:pt>
                <c:pt idx="10">
                  <c:v>27</c:v>
                </c:pt>
                <c:pt idx="11">
                  <c:v>22</c:v>
                </c:pt>
                <c:pt idx="12">
                  <c:v>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dLbls>
            <c:showVal val="1"/>
          </c:dLbls>
          <c:cat>
            <c:strRef>
              <c:f>Лист1!$A$2:$A$14</c:f>
              <c:strCache>
                <c:ptCount val="13"/>
                <c:pt idx="0">
                  <c:v>осознание ценности честного труда</c:v>
                </c:pt>
                <c:pt idx="1">
                  <c:v>осознание необходимости профессионального образования</c:v>
                </c:pt>
                <c:pt idx="2">
                  <c:v>Общая ориентировка в социально-экономической ситуации</c:v>
                </c:pt>
                <c:pt idx="3">
                  <c:v>Знание мира профессий</c:v>
                </c:pt>
                <c:pt idx="4">
                  <c:v>выделение профессиональной цели</c:v>
                </c:pt>
                <c:pt idx="5">
                  <c:v>знание конкретных выбираемых целей</c:v>
                </c:pt>
                <c:pt idx="6">
                  <c:v>представление о своих возможностях и недостатках</c:v>
                </c:pt>
                <c:pt idx="7">
                  <c:v>представление о путях преодоления своих недостатков</c:v>
                </c:pt>
                <c:pt idx="8">
                  <c:v>представление о внешних препятствиях</c:v>
                </c:pt>
                <c:pt idx="9">
                  <c:v>знания о путях преодоления препятствий</c:v>
                </c:pt>
                <c:pt idx="10">
                  <c:v>наличие системы резервных вариантов</c:v>
                </c:pt>
                <c:pt idx="11">
                  <c:v>представление о смысле своего профессионального будущего</c:v>
                </c:pt>
                <c:pt idx="12">
                  <c:v>практическая реализация ЛПП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30</c:v>
                </c:pt>
                <c:pt idx="1">
                  <c:v>25</c:v>
                </c:pt>
                <c:pt idx="2">
                  <c:v>22</c:v>
                </c:pt>
                <c:pt idx="3">
                  <c:v>18</c:v>
                </c:pt>
                <c:pt idx="4">
                  <c:v>20</c:v>
                </c:pt>
                <c:pt idx="5">
                  <c:v>20</c:v>
                </c:pt>
                <c:pt idx="6">
                  <c:v>18</c:v>
                </c:pt>
                <c:pt idx="7">
                  <c:v>20</c:v>
                </c:pt>
                <c:pt idx="8">
                  <c:v>23</c:v>
                </c:pt>
                <c:pt idx="9">
                  <c:v>27</c:v>
                </c:pt>
                <c:pt idx="10">
                  <c:v>35</c:v>
                </c:pt>
                <c:pt idx="11">
                  <c:v>18</c:v>
                </c:pt>
                <c:pt idx="12">
                  <c:v>25</c:v>
                </c:pt>
              </c:numCache>
            </c:numRef>
          </c:val>
        </c:ser>
        <c:shape val="cylinder"/>
        <c:axId val="109515520"/>
        <c:axId val="109517440"/>
        <c:axId val="0"/>
      </c:bar3DChart>
      <c:catAx>
        <c:axId val="109515520"/>
        <c:scaling>
          <c:orientation val="minMax"/>
        </c:scaling>
        <c:axPos val="l"/>
        <c:tickLblPos val="nextTo"/>
        <c:crossAx val="109517440"/>
        <c:crosses val="autoZero"/>
        <c:auto val="1"/>
        <c:lblAlgn val="ctr"/>
        <c:lblOffset val="100"/>
      </c:catAx>
      <c:valAx>
        <c:axId val="109517440"/>
        <c:scaling>
          <c:orientation val="minMax"/>
        </c:scaling>
        <c:axPos val="b"/>
        <c:majorGridlines/>
        <c:numFmt formatCode="General" sourceLinked="1"/>
        <c:tickLblPos val="nextTo"/>
        <c:crossAx val="10951552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681AA-2AAF-4EE7-B1A6-13A2AC34BB5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4B8700-E74C-4913-B6C3-8D003C931624}">
      <dgm:prSet phldrT="[Текст]"/>
      <dgm:spPr>
        <a:solidFill>
          <a:schemeClr val="accent3"/>
        </a:solidFill>
      </dgm:spPr>
      <dgm:t>
        <a:bodyPr/>
        <a:lstStyle/>
        <a:p>
          <a:pPr algn="just"/>
          <a:r>
            <a:rPr lang="ru-RU" b="1" i="1" dirty="0" smtClean="0">
              <a:solidFill>
                <a:srgbClr val="002060"/>
              </a:solidFill>
            </a:rPr>
            <a:t>Гипотеза</a:t>
          </a:r>
          <a:r>
            <a:rPr lang="ru-RU" b="1" dirty="0" smtClean="0">
              <a:solidFill>
                <a:srgbClr val="002060"/>
              </a:solidFill>
            </a:rPr>
            <a:t>.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Социокультурные</a:t>
          </a:r>
          <a:r>
            <a:rPr lang="ru-RU" dirty="0" smtClean="0">
              <a:solidFill>
                <a:srgbClr val="002060"/>
              </a:solidFill>
            </a:rPr>
            <a:t> образовательные практики, совместно осваиваемые старшеклассниками и студентами, являются эффективными средствами построения непрерывной индивидуальной образовательной траектории учащихся, если их проектирование осуществляется в соответствии со следующими организационно-педагогическими условиями:</a:t>
          </a:r>
          <a:endParaRPr lang="ru-RU" dirty="0">
            <a:solidFill>
              <a:srgbClr val="002060"/>
            </a:solidFill>
          </a:endParaRPr>
        </a:p>
      </dgm:t>
    </dgm:pt>
    <dgm:pt modelId="{031BCC76-5193-49E5-B57B-8D8C61E5F963}" type="parTrans" cxnId="{6569DAC9-432F-46FE-8B18-449F8866B485}">
      <dgm:prSet/>
      <dgm:spPr/>
      <dgm:t>
        <a:bodyPr/>
        <a:lstStyle/>
        <a:p>
          <a:endParaRPr lang="ru-RU"/>
        </a:p>
      </dgm:t>
    </dgm:pt>
    <dgm:pt modelId="{C5A4F06F-9FE9-4627-AEC5-85F499449B8F}" type="sibTrans" cxnId="{6569DAC9-432F-46FE-8B18-449F8866B485}">
      <dgm:prSet/>
      <dgm:spPr/>
      <dgm:t>
        <a:bodyPr/>
        <a:lstStyle/>
        <a:p>
          <a:endParaRPr lang="ru-RU"/>
        </a:p>
      </dgm:t>
    </dgm:pt>
    <dgm:pt modelId="{870EB622-596E-4B56-955B-B9C35F712B2A}">
      <dgm:prSet phldrT="[Текст]"/>
      <dgm:spPr/>
      <dgm:t>
        <a:bodyPr/>
        <a:lstStyle/>
        <a:p>
          <a:r>
            <a:rPr lang="ru-RU" dirty="0" smtClean="0"/>
            <a:t>взаимодействие старшеклассников и студентов в процессе совместного освоения социокультурных образовательных практик должно носить продуктивный характер и основываться на разделенной ответственности за достижение общих, социально значимых результатов;</a:t>
          </a:r>
          <a:endParaRPr lang="ru-RU" dirty="0"/>
        </a:p>
      </dgm:t>
    </dgm:pt>
    <dgm:pt modelId="{82F80D5C-A092-4617-B8D5-0670F18369A9}" type="parTrans" cxnId="{FAC3DFD7-08D9-44BC-9313-65D589BEEF14}">
      <dgm:prSet/>
      <dgm:spPr/>
      <dgm:t>
        <a:bodyPr/>
        <a:lstStyle/>
        <a:p>
          <a:endParaRPr lang="ru-RU"/>
        </a:p>
      </dgm:t>
    </dgm:pt>
    <dgm:pt modelId="{FF8F2AD5-FC7A-4B0A-98F9-3F6C183B29FF}" type="sibTrans" cxnId="{FAC3DFD7-08D9-44BC-9313-65D589BEEF14}">
      <dgm:prSet/>
      <dgm:spPr/>
      <dgm:t>
        <a:bodyPr/>
        <a:lstStyle/>
        <a:p>
          <a:endParaRPr lang="ru-RU"/>
        </a:p>
      </dgm:t>
    </dgm:pt>
    <dgm:pt modelId="{18DC8177-CA5D-48D2-AB6B-12DDC7F849A8}">
      <dgm:prSet phldrT="[Текст]"/>
      <dgm:spPr/>
      <dgm:t>
        <a:bodyPr/>
        <a:lstStyle/>
        <a:p>
          <a:r>
            <a:rPr lang="ru-RU" dirty="0" smtClean="0"/>
            <a:t>содержание совместной деятельности старшеклассников и студентов должно включать совершение </a:t>
          </a:r>
          <a:r>
            <a:rPr lang="ru-RU" dirty="0" err="1" smtClean="0"/>
            <a:t>разноуровневых</a:t>
          </a:r>
          <a:r>
            <a:rPr lang="ru-RU" dirty="0" smtClean="0"/>
            <a:t> (в зависимости от степени готовности участников) </a:t>
          </a:r>
          <a:r>
            <a:rPr lang="ru-RU" dirty="0" err="1" smtClean="0"/>
            <a:t>допрофессиональных</a:t>
          </a:r>
          <a:r>
            <a:rPr lang="ru-RU" dirty="0" smtClean="0"/>
            <a:t> продуктивных проб, сопровождаемых рефлексией состоявшегося шага продвижения по индивидуальной образовательной траектории.</a:t>
          </a:r>
          <a:endParaRPr lang="ru-RU" dirty="0"/>
        </a:p>
      </dgm:t>
    </dgm:pt>
    <dgm:pt modelId="{8C330858-46A1-4A1C-8EE9-218F1E682F9D}" type="parTrans" cxnId="{5AF5DD94-1DE4-491B-85B1-07A0CCAB4D33}">
      <dgm:prSet/>
      <dgm:spPr/>
      <dgm:t>
        <a:bodyPr/>
        <a:lstStyle/>
        <a:p>
          <a:endParaRPr lang="ru-RU"/>
        </a:p>
      </dgm:t>
    </dgm:pt>
    <dgm:pt modelId="{816C0EBE-3CE1-416C-8888-183555AB5277}" type="sibTrans" cxnId="{5AF5DD94-1DE4-491B-85B1-07A0CCAB4D33}">
      <dgm:prSet/>
      <dgm:spPr/>
      <dgm:t>
        <a:bodyPr/>
        <a:lstStyle/>
        <a:p>
          <a:endParaRPr lang="ru-RU"/>
        </a:p>
      </dgm:t>
    </dgm:pt>
    <dgm:pt modelId="{5A5BF10C-DBB0-43E6-BF91-1E9E75E5889E}">
      <dgm:prSet/>
      <dgm:spPr/>
      <dgm:t>
        <a:bodyPr/>
        <a:lstStyle/>
        <a:p>
          <a:r>
            <a:rPr lang="ru-RU" dirty="0" smtClean="0"/>
            <a:t> содержание социокультурных образовательных практик должно основываться на решении творческих проектных задач и в модельном виде давать учащимся целостное представление об интересующих профессиях и профессиональной среде, в которой происходит творческое взаимодействие ее субъектов;</a:t>
          </a:r>
        </a:p>
      </dgm:t>
    </dgm:pt>
    <dgm:pt modelId="{2C409BB4-0817-4F49-BD97-A7709D4DB45A}" type="parTrans" cxnId="{E7FFB134-F155-44D4-BB4D-CA6FEC172171}">
      <dgm:prSet/>
      <dgm:spPr/>
      <dgm:t>
        <a:bodyPr/>
        <a:lstStyle/>
        <a:p>
          <a:endParaRPr lang="ru-RU"/>
        </a:p>
      </dgm:t>
    </dgm:pt>
    <dgm:pt modelId="{CABB6C1B-66F0-45DD-BABE-162CB76EAE56}" type="sibTrans" cxnId="{E7FFB134-F155-44D4-BB4D-CA6FEC172171}">
      <dgm:prSet/>
      <dgm:spPr/>
      <dgm:t>
        <a:bodyPr/>
        <a:lstStyle/>
        <a:p>
          <a:endParaRPr lang="ru-RU"/>
        </a:p>
      </dgm:t>
    </dgm:pt>
    <dgm:pt modelId="{58125891-2D76-4ADA-975B-6AFC13D06E33}" type="pres">
      <dgm:prSet presAssocID="{9BB681AA-2AAF-4EE7-B1A6-13A2AC34BB5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B289E7-DAFD-4270-829B-432D174D3C60}" type="pres">
      <dgm:prSet presAssocID="{9BB681AA-2AAF-4EE7-B1A6-13A2AC34BB59}" presName="dummyMaxCanvas" presStyleCnt="0">
        <dgm:presLayoutVars/>
      </dgm:prSet>
      <dgm:spPr/>
    </dgm:pt>
    <dgm:pt modelId="{B280BB1F-223C-4058-A6F9-CAC429C75BCE}" type="pres">
      <dgm:prSet presAssocID="{9BB681AA-2AAF-4EE7-B1A6-13A2AC34BB59}" presName="FourNodes_1" presStyleLbl="node1" presStyleIdx="0" presStyleCnt="4" custLinFactNeighborX="2527" custLinFactNeighborY="-30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9ADA1-4D15-4AF3-9310-8E3897D54392}" type="pres">
      <dgm:prSet presAssocID="{9BB681AA-2AAF-4EE7-B1A6-13A2AC34BB59}" presName="FourNodes_2" presStyleLbl="node1" presStyleIdx="1" presStyleCnt="4" custLinFactNeighborX="-310" custLinFactNeighborY="5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4C53C-4AC6-48BE-8448-63D767178ACB}" type="pres">
      <dgm:prSet presAssocID="{9BB681AA-2AAF-4EE7-B1A6-13A2AC34BB5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950FF-DE43-4ECB-B6BC-579917DE2A78}" type="pres">
      <dgm:prSet presAssocID="{9BB681AA-2AAF-4EE7-B1A6-13A2AC34BB5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82502-6565-4D41-90CA-3ED980AA9A2D}" type="pres">
      <dgm:prSet presAssocID="{9BB681AA-2AAF-4EE7-B1A6-13A2AC34BB5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15965-4EB6-4A09-971E-BCDCFFAA351B}" type="pres">
      <dgm:prSet presAssocID="{9BB681AA-2AAF-4EE7-B1A6-13A2AC34BB5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55E53-DE83-4A76-84B3-30F32A5F846D}" type="pres">
      <dgm:prSet presAssocID="{9BB681AA-2AAF-4EE7-B1A6-13A2AC34BB5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D2CC6-C453-40C2-947C-C3A275B16829}" type="pres">
      <dgm:prSet presAssocID="{9BB681AA-2AAF-4EE7-B1A6-13A2AC34BB5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AC710-C281-4141-AAA2-CD038D8F1954}" type="pres">
      <dgm:prSet presAssocID="{9BB681AA-2AAF-4EE7-B1A6-13A2AC34BB5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4F0D2-C308-4220-B950-4B797BF4A3D2}" type="pres">
      <dgm:prSet presAssocID="{9BB681AA-2AAF-4EE7-B1A6-13A2AC34BB5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43389-CB3F-4329-A771-00BDAFCB3441}" type="pres">
      <dgm:prSet presAssocID="{9BB681AA-2AAF-4EE7-B1A6-13A2AC34BB5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33DFF2-E7E3-4A20-9FAF-694B54448C6F}" type="presOf" srcId="{D24B8700-E74C-4913-B6C3-8D003C931624}" destId="{1A2D2CC6-C453-40C2-947C-C3A275B16829}" srcOrd="1" destOrd="0" presId="urn:microsoft.com/office/officeart/2005/8/layout/vProcess5"/>
    <dgm:cxn modelId="{BE9D0C58-93F7-42A9-9902-5967BC7A9A6E}" type="presOf" srcId="{18DC8177-CA5D-48D2-AB6B-12DDC7F849A8}" destId="{DA443389-CB3F-4329-A771-00BDAFCB3441}" srcOrd="1" destOrd="0" presId="urn:microsoft.com/office/officeart/2005/8/layout/vProcess5"/>
    <dgm:cxn modelId="{5AF5DD94-1DE4-491B-85B1-07A0CCAB4D33}" srcId="{9BB681AA-2AAF-4EE7-B1A6-13A2AC34BB59}" destId="{18DC8177-CA5D-48D2-AB6B-12DDC7F849A8}" srcOrd="3" destOrd="0" parTransId="{8C330858-46A1-4A1C-8EE9-218F1E682F9D}" sibTransId="{816C0EBE-3CE1-416C-8888-183555AB5277}"/>
    <dgm:cxn modelId="{A6DDE60E-FAEE-4FFF-A924-09F413A23AFB}" type="presOf" srcId="{5A5BF10C-DBB0-43E6-BF91-1E9E75E5889E}" destId="{1839ADA1-4D15-4AF3-9310-8E3897D54392}" srcOrd="0" destOrd="0" presId="urn:microsoft.com/office/officeart/2005/8/layout/vProcess5"/>
    <dgm:cxn modelId="{FF680F13-0645-4236-B315-96E0EC029735}" type="presOf" srcId="{FF8F2AD5-FC7A-4B0A-98F9-3F6C183B29FF}" destId="{70055E53-DE83-4A76-84B3-30F32A5F846D}" srcOrd="0" destOrd="0" presId="urn:microsoft.com/office/officeart/2005/8/layout/vProcess5"/>
    <dgm:cxn modelId="{C6A1A225-1D95-4C3F-8243-098673527338}" type="presOf" srcId="{870EB622-596E-4B56-955B-B9C35F712B2A}" destId="{5B44F0D2-C308-4220-B950-4B797BF4A3D2}" srcOrd="1" destOrd="0" presId="urn:microsoft.com/office/officeart/2005/8/layout/vProcess5"/>
    <dgm:cxn modelId="{E7FFB134-F155-44D4-BB4D-CA6FEC172171}" srcId="{9BB681AA-2AAF-4EE7-B1A6-13A2AC34BB59}" destId="{5A5BF10C-DBB0-43E6-BF91-1E9E75E5889E}" srcOrd="1" destOrd="0" parTransId="{2C409BB4-0817-4F49-BD97-A7709D4DB45A}" sibTransId="{CABB6C1B-66F0-45DD-BABE-162CB76EAE56}"/>
    <dgm:cxn modelId="{666AFE86-2971-4671-8D30-1CB028FA2FEB}" type="presOf" srcId="{9BB681AA-2AAF-4EE7-B1A6-13A2AC34BB59}" destId="{58125891-2D76-4ADA-975B-6AFC13D06E33}" srcOrd="0" destOrd="0" presId="urn:microsoft.com/office/officeart/2005/8/layout/vProcess5"/>
    <dgm:cxn modelId="{6569DAC9-432F-46FE-8B18-449F8866B485}" srcId="{9BB681AA-2AAF-4EE7-B1A6-13A2AC34BB59}" destId="{D24B8700-E74C-4913-B6C3-8D003C931624}" srcOrd="0" destOrd="0" parTransId="{031BCC76-5193-49E5-B57B-8D8C61E5F963}" sibTransId="{C5A4F06F-9FE9-4627-AEC5-85F499449B8F}"/>
    <dgm:cxn modelId="{F43DF295-DC40-4822-BD37-B0D16012CA1B}" type="presOf" srcId="{D24B8700-E74C-4913-B6C3-8D003C931624}" destId="{B280BB1F-223C-4058-A6F9-CAC429C75BCE}" srcOrd="0" destOrd="0" presId="urn:microsoft.com/office/officeart/2005/8/layout/vProcess5"/>
    <dgm:cxn modelId="{0AC610F4-0125-467F-B971-D860CCFFF9D5}" type="presOf" srcId="{C5A4F06F-9FE9-4627-AEC5-85F499449B8F}" destId="{5C682502-6565-4D41-90CA-3ED980AA9A2D}" srcOrd="0" destOrd="0" presId="urn:microsoft.com/office/officeart/2005/8/layout/vProcess5"/>
    <dgm:cxn modelId="{CFF809C9-153B-42AB-AFC9-9CEEEA0AFE48}" type="presOf" srcId="{5A5BF10C-DBB0-43E6-BF91-1E9E75E5889E}" destId="{A3CAC710-C281-4141-AAA2-CD038D8F1954}" srcOrd="1" destOrd="0" presId="urn:microsoft.com/office/officeart/2005/8/layout/vProcess5"/>
    <dgm:cxn modelId="{FAC3DFD7-08D9-44BC-9313-65D589BEEF14}" srcId="{9BB681AA-2AAF-4EE7-B1A6-13A2AC34BB59}" destId="{870EB622-596E-4B56-955B-B9C35F712B2A}" srcOrd="2" destOrd="0" parTransId="{82F80D5C-A092-4617-B8D5-0670F18369A9}" sibTransId="{FF8F2AD5-FC7A-4B0A-98F9-3F6C183B29FF}"/>
    <dgm:cxn modelId="{11CB364D-740B-4005-B76C-9803EDBED428}" type="presOf" srcId="{CABB6C1B-66F0-45DD-BABE-162CB76EAE56}" destId="{BD415965-4EB6-4A09-971E-BCDCFFAA351B}" srcOrd="0" destOrd="0" presId="urn:microsoft.com/office/officeart/2005/8/layout/vProcess5"/>
    <dgm:cxn modelId="{F47875B8-78F9-4D21-B411-BB5A7D7BE026}" type="presOf" srcId="{870EB622-596E-4B56-955B-B9C35F712B2A}" destId="{9BA4C53C-4AC6-48BE-8448-63D767178ACB}" srcOrd="0" destOrd="0" presId="urn:microsoft.com/office/officeart/2005/8/layout/vProcess5"/>
    <dgm:cxn modelId="{6BD9944C-AF94-451D-9E31-CFCC42FBFCC4}" type="presOf" srcId="{18DC8177-CA5D-48D2-AB6B-12DDC7F849A8}" destId="{5E1950FF-DE43-4ECB-B6BC-579917DE2A78}" srcOrd="0" destOrd="0" presId="urn:microsoft.com/office/officeart/2005/8/layout/vProcess5"/>
    <dgm:cxn modelId="{EF099DC0-D87C-4705-8293-3511535434F9}" type="presParOf" srcId="{58125891-2D76-4ADA-975B-6AFC13D06E33}" destId="{38B289E7-DAFD-4270-829B-432D174D3C60}" srcOrd="0" destOrd="0" presId="urn:microsoft.com/office/officeart/2005/8/layout/vProcess5"/>
    <dgm:cxn modelId="{758DD357-FFB1-4DCD-9A00-0FA6573B56B4}" type="presParOf" srcId="{58125891-2D76-4ADA-975B-6AFC13D06E33}" destId="{B280BB1F-223C-4058-A6F9-CAC429C75BCE}" srcOrd="1" destOrd="0" presId="urn:microsoft.com/office/officeart/2005/8/layout/vProcess5"/>
    <dgm:cxn modelId="{BA687031-B591-4C63-B94A-9E19D4CE320D}" type="presParOf" srcId="{58125891-2D76-4ADA-975B-6AFC13D06E33}" destId="{1839ADA1-4D15-4AF3-9310-8E3897D54392}" srcOrd="2" destOrd="0" presId="urn:microsoft.com/office/officeart/2005/8/layout/vProcess5"/>
    <dgm:cxn modelId="{2F8553EB-2964-4DD0-A879-3BC290D97008}" type="presParOf" srcId="{58125891-2D76-4ADA-975B-6AFC13D06E33}" destId="{9BA4C53C-4AC6-48BE-8448-63D767178ACB}" srcOrd="3" destOrd="0" presId="urn:microsoft.com/office/officeart/2005/8/layout/vProcess5"/>
    <dgm:cxn modelId="{ABE4E996-FF00-4549-8BE2-8BAA21D81659}" type="presParOf" srcId="{58125891-2D76-4ADA-975B-6AFC13D06E33}" destId="{5E1950FF-DE43-4ECB-B6BC-579917DE2A78}" srcOrd="4" destOrd="0" presId="urn:microsoft.com/office/officeart/2005/8/layout/vProcess5"/>
    <dgm:cxn modelId="{4E09EBA5-DF59-40D1-9E47-C9C2C1578FA1}" type="presParOf" srcId="{58125891-2D76-4ADA-975B-6AFC13D06E33}" destId="{5C682502-6565-4D41-90CA-3ED980AA9A2D}" srcOrd="5" destOrd="0" presId="urn:microsoft.com/office/officeart/2005/8/layout/vProcess5"/>
    <dgm:cxn modelId="{223EE717-F005-4801-B48C-1C0061EC92BB}" type="presParOf" srcId="{58125891-2D76-4ADA-975B-6AFC13D06E33}" destId="{BD415965-4EB6-4A09-971E-BCDCFFAA351B}" srcOrd="6" destOrd="0" presId="urn:microsoft.com/office/officeart/2005/8/layout/vProcess5"/>
    <dgm:cxn modelId="{21111F3F-5EF6-42B2-A787-5A9B6CB424F8}" type="presParOf" srcId="{58125891-2D76-4ADA-975B-6AFC13D06E33}" destId="{70055E53-DE83-4A76-84B3-30F32A5F846D}" srcOrd="7" destOrd="0" presId="urn:microsoft.com/office/officeart/2005/8/layout/vProcess5"/>
    <dgm:cxn modelId="{042A8BEB-6B0A-4394-95AF-21BDBEFAEF60}" type="presParOf" srcId="{58125891-2D76-4ADA-975B-6AFC13D06E33}" destId="{1A2D2CC6-C453-40C2-947C-C3A275B16829}" srcOrd="8" destOrd="0" presId="urn:microsoft.com/office/officeart/2005/8/layout/vProcess5"/>
    <dgm:cxn modelId="{BAD9451C-BD3F-4ABC-A706-592E16EE6ACF}" type="presParOf" srcId="{58125891-2D76-4ADA-975B-6AFC13D06E33}" destId="{A3CAC710-C281-4141-AAA2-CD038D8F1954}" srcOrd="9" destOrd="0" presId="urn:microsoft.com/office/officeart/2005/8/layout/vProcess5"/>
    <dgm:cxn modelId="{2C010C0E-74AF-42CC-82C0-E0063F58777C}" type="presParOf" srcId="{58125891-2D76-4ADA-975B-6AFC13D06E33}" destId="{5B44F0D2-C308-4220-B950-4B797BF4A3D2}" srcOrd="10" destOrd="0" presId="urn:microsoft.com/office/officeart/2005/8/layout/vProcess5"/>
    <dgm:cxn modelId="{074D948F-A383-4467-AC13-22E50C1581C4}" type="presParOf" srcId="{58125891-2D76-4ADA-975B-6AFC13D06E33}" destId="{DA443389-CB3F-4329-A771-00BDAFCB3441}" srcOrd="11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439358-1E99-4338-BAE4-3B764106E06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05F1D2-9A12-47F5-AE61-D2491361DFD7}">
      <dgm:prSet phldrT="[Текст]" phldr="1"/>
      <dgm:spPr/>
      <dgm:t>
        <a:bodyPr/>
        <a:lstStyle/>
        <a:p>
          <a:endParaRPr lang="ru-RU" dirty="0"/>
        </a:p>
      </dgm:t>
    </dgm:pt>
    <dgm:pt modelId="{1DA24CD1-BBD9-4B3D-A06E-1B2F2A61209D}" type="parTrans" cxnId="{5D423E64-2AB0-4546-BC8D-17E7D19F7A18}">
      <dgm:prSet/>
      <dgm:spPr/>
      <dgm:t>
        <a:bodyPr/>
        <a:lstStyle/>
        <a:p>
          <a:endParaRPr lang="ru-RU"/>
        </a:p>
      </dgm:t>
    </dgm:pt>
    <dgm:pt modelId="{40BA373F-41FC-4EFE-9FA7-12AAD5CD29D5}" type="sibTrans" cxnId="{5D423E64-2AB0-4546-BC8D-17E7D19F7A18}">
      <dgm:prSet/>
      <dgm:spPr/>
      <dgm:t>
        <a:bodyPr/>
        <a:lstStyle/>
        <a:p>
          <a:endParaRPr lang="ru-RU"/>
        </a:p>
      </dgm:t>
    </dgm:pt>
    <dgm:pt modelId="{43F8192A-8A61-4672-9006-F24E645C5A50}">
      <dgm:prSet phldrT="[Текст]"/>
      <dgm:spPr/>
      <dgm:t>
        <a:bodyPr/>
        <a:lstStyle/>
        <a:p>
          <a:pPr algn="just"/>
          <a:r>
            <a:rPr lang="ru-RU" b="1" dirty="0" smtClean="0">
              <a:latin typeface="Times New Roman"/>
              <a:ea typeface="Times New Roman"/>
            </a:rPr>
            <a:t>Не менее 36%  учащихся школы</a:t>
          </a:r>
          <a:r>
            <a:rPr lang="ru-RU" dirty="0" smtClean="0">
              <a:latin typeface="Times New Roman"/>
              <a:ea typeface="Times New Roman"/>
            </a:rPr>
            <a:t>, успешно осуществивших </a:t>
          </a:r>
          <a:r>
            <a:rPr lang="ru-RU" dirty="0" err="1" smtClean="0">
              <a:latin typeface="Times New Roman"/>
              <a:ea typeface="Times New Roman"/>
            </a:rPr>
            <a:t>допрофессиональные</a:t>
          </a:r>
          <a:r>
            <a:rPr lang="ru-RU" dirty="0" smtClean="0">
              <a:latin typeface="Times New Roman"/>
              <a:ea typeface="Times New Roman"/>
            </a:rPr>
            <a:t> пробы в процессе совместной творческой деятельности со студентами вуза (% от общего контингента учащихся 9 – 11 классов)</a:t>
          </a:r>
          <a:endParaRPr lang="ru-RU" dirty="0"/>
        </a:p>
      </dgm:t>
    </dgm:pt>
    <dgm:pt modelId="{B0087663-A615-4EB1-95E1-6FD23E59E6A8}" type="parTrans" cxnId="{5C5CEF32-F64F-466A-B99F-BDD36765E431}">
      <dgm:prSet/>
      <dgm:spPr/>
      <dgm:t>
        <a:bodyPr/>
        <a:lstStyle/>
        <a:p>
          <a:endParaRPr lang="ru-RU"/>
        </a:p>
      </dgm:t>
    </dgm:pt>
    <dgm:pt modelId="{27258CCD-FF23-491A-AD83-E64C2FB381F0}" type="sibTrans" cxnId="{5C5CEF32-F64F-466A-B99F-BDD36765E431}">
      <dgm:prSet/>
      <dgm:spPr/>
      <dgm:t>
        <a:bodyPr/>
        <a:lstStyle/>
        <a:p>
          <a:endParaRPr lang="ru-RU"/>
        </a:p>
      </dgm:t>
    </dgm:pt>
    <dgm:pt modelId="{E63E881E-D366-4C06-96AD-626E4E856FA8}">
      <dgm:prSet phldrT="[Текст]" phldr="1"/>
      <dgm:spPr/>
      <dgm:t>
        <a:bodyPr/>
        <a:lstStyle/>
        <a:p>
          <a:endParaRPr lang="ru-RU"/>
        </a:p>
      </dgm:t>
    </dgm:pt>
    <dgm:pt modelId="{7BF73C20-B027-4F9F-A414-8BADFD6F0A63}" type="parTrans" cxnId="{9014770E-EBCA-4BFD-A84F-54D9874FC7FD}">
      <dgm:prSet/>
      <dgm:spPr/>
      <dgm:t>
        <a:bodyPr/>
        <a:lstStyle/>
        <a:p>
          <a:endParaRPr lang="ru-RU"/>
        </a:p>
      </dgm:t>
    </dgm:pt>
    <dgm:pt modelId="{E0439235-31CE-4C59-B6BA-418563E88C67}" type="sibTrans" cxnId="{9014770E-EBCA-4BFD-A84F-54D9874FC7FD}">
      <dgm:prSet/>
      <dgm:spPr/>
      <dgm:t>
        <a:bodyPr/>
        <a:lstStyle/>
        <a:p>
          <a:endParaRPr lang="ru-RU"/>
        </a:p>
      </dgm:t>
    </dgm:pt>
    <dgm:pt modelId="{06EA7A3D-8ACD-4A41-9D73-F525B35FF3C4}">
      <dgm:prSet phldrT="[Текст]"/>
      <dgm:spPr/>
      <dgm:t>
        <a:bodyPr/>
        <a:lstStyle/>
        <a:p>
          <a:pPr algn="just"/>
          <a:r>
            <a:rPr lang="ru-RU" b="1" dirty="0" smtClean="0">
              <a:latin typeface="Times New Roman"/>
              <a:ea typeface="Times New Roman"/>
            </a:rPr>
            <a:t>Не менее 35 % педагогов</a:t>
          </a:r>
          <a:r>
            <a:rPr lang="ru-RU" dirty="0" smtClean="0">
              <a:latin typeface="Times New Roman"/>
              <a:ea typeface="Times New Roman"/>
            </a:rPr>
            <a:t>, освоили  педагогическую технологию психолого-педагогического сопровождения </a:t>
          </a:r>
          <a:r>
            <a:rPr lang="ru-RU" dirty="0" err="1" smtClean="0">
              <a:latin typeface="Times New Roman"/>
              <a:ea typeface="Times New Roman"/>
            </a:rPr>
            <a:t>разноуровневых</a:t>
          </a:r>
          <a:r>
            <a:rPr lang="ru-RU" dirty="0" smtClean="0">
              <a:latin typeface="Times New Roman"/>
              <a:ea typeface="Times New Roman"/>
            </a:rPr>
            <a:t> </a:t>
          </a:r>
          <a:r>
            <a:rPr lang="ru-RU" dirty="0" err="1" smtClean="0">
              <a:latin typeface="Times New Roman"/>
              <a:ea typeface="Times New Roman"/>
            </a:rPr>
            <a:t>допрофессиональных</a:t>
          </a:r>
          <a:r>
            <a:rPr lang="ru-RU" dirty="0" smtClean="0">
              <a:latin typeface="Times New Roman"/>
              <a:ea typeface="Times New Roman"/>
            </a:rPr>
            <a:t> проб учащихся в процессе совместной деятельности со студентами вуза (% от общего числа педагогов школы)</a:t>
          </a:r>
          <a:endParaRPr lang="ru-RU" dirty="0"/>
        </a:p>
      </dgm:t>
    </dgm:pt>
    <dgm:pt modelId="{F6DE9201-F8AA-41AB-9858-6F04C545E87F}" type="parTrans" cxnId="{7D453AAB-921B-4918-9BED-94E9E85CE9FE}">
      <dgm:prSet/>
      <dgm:spPr/>
      <dgm:t>
        <a:bodyPr/>
        <a:lstStyle/>
        <a:p>
          <a:endParaRPr lang="ru-RU"/>
        </a:p>
      </dgm:t>
    </dgm:pt>
    <dgm:pt modelId="{4DEAD0E6-496D-4408-A690-93E1B7538F36}" type="sibTrans" cxnId="{7D453AAB-921B-4918-9BED-94E9E85CE9FE}">
      <dgm:prSet/>
      <dgm:spPr/>
      <dgm:t>
        <a:bodyPr/>
        <a:lstStyle/>
        <a:p>
          <a:endParaRPr lang="ru-RU"/>
        </a:p>
      </dgm:t>
    </dgm:pt>
    <dgm:pt modelId="{48B9F539-AB1D-417E-9249-EB75F606DB17}">
      <dgm:prSet phldrT="[Текст]" phldr="1"/>
      <dgm:spPr/>
      <dgm:t>
        <a:bodyPr/>
        <a:lstStyle/>
        <a:p>
          <a:endParaRPr lang="ru-RU"/>
        </a:p>
      </dgm:t>
    </dgm:pt>
    <dgm:pt modelId="{37D5DBF5-40F0-4C39-8157-C48E42437B89}" type="parTrans" cxnId="{6F356B11-94D8-412C-8869-12D9F155CCF5}">
      <dgm:prSet/>
      <dgm:spPr/>
      <dgm:t>
        <a:bodyPr/>
        <a:lstStyle/>
        <a:p>
          <a:endParaRPr lang="ru-RU"/>
        </a:p>
      </dgm:t>
    </dgm:pt>
    <dgm:pt modelId="{46A7696A-507B-4DD5-9408-298ED90DFCB5}" type="sibTrans" cxnId="{6F356B11-94D8-412C-8869-12D9F155CCF5}">
      <dgm:prSet/>
      <dgm:spPr/>
      <dgm:t>
        <a:bodyPr/>
        <a:lstStyle/>
        <a:p>
          <a:endParaRPr lang="ru-RU"/>
        </a:p>
      </dgm:t>
    </dgm:pt>
    <dgm:pt modelId="{D4E76B77-C6C0-40F5-8749-F18E096F1159}">
      <dgm:prSet phldrT="[Текст]"/>
      <dgm:spPr/>
      <dgm:t>
        <a:bodyPr/>
        <a:lstStyle/>
        <a:p>
          <a:pPr algn="just"/>
          <a:r>
            <a:rPr lang="ru-RU" b="1" dirty="0" smtClean="0">
              <a:latin typeface="Times New Roman"/>
              <a:ea typeface="Times New Roman"/>
            </a:rPr>
            <a:t>3 направления </a:t>
          </a:r>
          <a:r>
            <a:rPr lang="ru-RU" dirty="0" smtClean="0">
              <a:latin typeface="Times New Roman"/>
              <a:ea typeface="Times New Roman"/>
            </a:rPr>
            <a:t>социально ориентированной  и профессиональной деятельности, представленных в организованных совместных социокультурных образовательных практиках старшеклассников и студентов </a:t>
          </a:r>
          <a:endParaRPr lang="ru-RU" dirty="0"/>
        </a:p>
      </dgm:t>
    </dgm:pt>
    <dgm:pt modelId="{DF96DF5D-1641-4B7E-B2B2-7F56721DFFD3}" type="parTrans" cxnId="{2A69163B-6B58-4282-BD2A-46A5AD4A3F3F}">
      <dgm:prSet/>
      <dgm:spPr/>
      <dgm:t>
        <a:bodyPr/>
        <a:lstStyle/>
        <a:p>
          <a:endParaRPr lang="ru-RU"/>
        </a:p>
      </dgm:t>
    </dgm:pt>
    <dgm:pt modelId="{146EA139-141B-4F7E-9218-393404F9C633}" type="sibTrans" cxnId="{2A69163B-6B58-4282-BD2A-46A5AD4A3F3F}">
      <dgm:prSet/>
      <dgm:spPr/>
      <dgm:t>
        <a:bodyPr/>
        <a:lstStyle/>
        <a:p>
          <a:endParaRPr lang="ru-RU"/>
        </a:p>
      </dgm:t>
    </dgm:pt>
    <dgm:pt modelId="{BEE476D8-F81D-4407-A42E-1D01E3407C73}">
      <dgm:prSet phldrT="[Текст]"/>
      <dgm:spPr/>
      <dgm:t>
        <a:bodyPr/>
        <a:lstStyle/>
        <a:p>
          <a:pPr algn="l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Сетевое партнерство КГУ (ФППК, ФУ), КГТУ, КИПО.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819E18A-89EB-4129-8D61-6A566AC5A898}" type="parTrans" cxnId="{9205EA5D-E5F6-4413-AF2D-8C78BFDFDAE5}">
      <dgm:prSet/>
      <dgm:spPr/>
      <dgm:t>
        <a:bodyPr/>
        <a:lstStyle/>
        <a:p>
          <a:endParaRPr lang="ru-RU"/>
        </a:p>
      </dgm:t>
    </dgm:pt>
    <dgm:pt modelId="{EFC0141D-B674-4DF8-A14B-41D8B6E37A12}" type="sibTrans" cxnId="{9205EA5D-E5F6-4413-AF2D-8C78BFDFDAE5}">
      <dgm:prSet/>
      <dgm:spPr/>
      <dgm:t>
        <a:bodyPr/>
        <a:lstStyle/>
        <a:p>
          <a:endParaRPr lang="ru-RU"/>
        </a:p>
      </dgm:t>
    </dgm:pt>
    <dgm:pt modelId="{FBF9FF1F-1381-4F74-8B05-60EB2744563B}" type="pres">
      <dgm:prSet presAssocID="{A8439358-1E99-4338-BAE4-3B764106E061}" presName="linearFlow" presStyleCnt="0">
        <dgm:presLayoutVars>
          <dgm:dir/>
          <dgm:animLvl val="lvl"/>
          <dgm:resizeHandles val="exact"/>
        </dgm:presLayoutVars>
      </dgm:prSet>
      <dgm:spPr/>
    </dgm:pt>
    <dgm:pt modelId="{084EBCB4-F847-4C79-B38B-9A7B85EC5BF6}" type="pres">
      <dgm:prSet presAssocID="{B705F1D2-9A12-47F5-AE61-D2491361DFD7}" presName="composite" presStyleCnt="0"/>
      <dgm:spPr/>
    </dgm:pt>
    <dgm:pt modelId="{D49771A0-4CAA-4D17-A297-7BFCA25BC8A8}" type="pres">
      <dgm:prSet presAssocID="{B705F1D2-9A12-47F5-AE61-D2491361DFD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9279D2C-B2FE-4206-9180-3028FDDDBFC2}" type="pres">
      <dgm:prSet presAssocID="{B705F1D2-9A12-47F5-AE61-D2491361DFD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0CF84-3C5A-4EAC-B5A8-F56CCEB5C757}" type="pres">
      <dgm:prSet presAssocID="{40BA373F-41FC-4EFE-9FA7-12AAD5CD29D5}" presName="sp" presStyleCnt="0"/>
      <dgm:spPr/>
    </dgm:pt>
    <dgm:pt modelId="{C6A9B871-D3A6-48B9-8719-2DAADC671D63}" type="pres">
      <dgm:prSet presAssocID="{E63E881E-D366-4C06-96AD-626E4E856FA8}" presName="composite" presStyleCnt="0"/>
      <dgm:spPr/>
    </dgm:pt>
    <dgm:pt modelId="{3DB13ADF-AB18-4445-8AD2-4932682D4FE1}" type="pres">
      <dgm:prSet presAssocID="{E63E881E-D366-4C06-96AD-626E4E856FA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02DEF0A-7A62-4D0B-8D2F-B4F2FFB3CDE8}" type="pres">
      <dgm:prSet presAssocID="{E63E881E-D366-4C06-96AD-626E4E856FA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43822-068B-4AC6-BF32-B4774A76EB67}" type="pres">
      <dgm:prSet presAssocID="{E0439235-31CE-4C59-B6BA-418563E88C67}" presName="sp" presStyleCnt="0"/>
      <dgm:spPr/>
    </dgm:pt>
    <dgm:pt modelId="{0D9CD7C3-DB78-4B3F-A874-0AFC2B61D257}" type="pres">
      <dgm:prSet presAssocID="{48B9F539-AB1D-417E-9249-EB75F606DB17}" presName="composite" presStyleCnt="0"/>
      <dgm:spPr/>
    </dgm:pt>
    <dgm:pt modelId="{BD6A1AE5-8763-4EDF-9636-9A572F6F2342}" type="pres">
      <dgm:prSet presAssocID="{48B9F539-AB1D-417E-9249-EB75F606DB1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705D31F-B623-4E6B-AA77-BCB35E74C70A}" type="pres">
      <dgm:prSet presAssocID="{48B9F539-AB1D-417E-9249-EB75F606DB1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887D74-8DA0-4FCD-9842-BCCED31B8CC7}" type="presOf" srcId="{43F8192A-8A61-4672-9006-F24E645C5A50}" destId="{F9279D2C-B2FE-4206-9180-3028FDDDBFC2}" srcOrd="0" destOrd="0" presId="urn:microsoft.com/office/officeart/2005/8/layout/chevron2"/>
    <dgm:cxn modelId="{31D65CA4-ABE4-44E8-853C-AADC0B52E886}" type="presOf" srcId="{B705F1D2-9A12-47F5-AE61-D2491361DFD7}" destId="{D49771A0-4CAA-4D17-A297-7BFCA25BC8A8}" srcOrd="0" destOrd="0" presId="urn:microsoft.com/office/officeart/2005/8/layout/chevron2"/>
    <dgm:cxn modelId="{4255B35D-031F-4A74-80D9-4974EA9F77A8}" type="presOf" srcId="{E63E881E-D366-4C06-96AD-626E4E856FA8}" destId="{3DB13ADF-AB18-4445-8AD2-4932682D4FE1}" srcOrd="0" destOrd="0" presId="urn:microsoft.com/office/officeart/2005/8/layout/chevron2"/>
    <dgm:cxn modelId="{5C5CEF32-F64F-466A-B99F-BDD36765E431}" srcId="{B705F1D2-9A12-47F5-AE61-D2491361DFD7}" destId="{43F8192A-8A61-4672-9006-F24E645C5A50}" srcOrd="0" destOrd="0" parTransId="{B0087663-A615-4EB1-95E1-6FD23E59E6A8}" sibTransId="{27258CCD-FF23-491A-AD83-E64C2FB381F0}"/>
    <dgm:cxn modelId="{6F356B11-94D8-412C-8869-12D9F155CCF5}" srcId="{A8439358-1E99-4338-BAE4-3B764106E061}" destId="{48B9F539-AB1D-417E-9249-EB75F606DB17}" srcOrd="2" destOrd="0" parTransId="{37D5DBF5-40F0-4C39-8157-C48E42437B89}" sibTransId="{46A7696A-507B-4DD5-9408-298ED90DFCB5}"/>
    <dgm:cxn modelId="{210CC8E2-DC3A-43E0-925B-D3FBA04222C7}" type="presOf" srcId="{D4E76B77-C6C0-40F5-8749-F18E096F1159}" destId="{D705D31F-B623-4E6B-AA77-BCB35E74C70A}" srcOrd="0" destOrd="0" presId="urn:microsoft.com/office/officeart/2005/8/layout/chevron2"/>
    <dgm:cxn modelId="{9014770E-EBCA-4BFD-A84F-54D9874FC7FD}" srcId="{A8439358-1E99-4338-BAE4-3B764106E061}" destId="{E63E881E-D366-4C06-96AD-626E4E856FA8}" srcOrd="1" destOrd="0" parTransId="{7BF73C20-B027-4F9F-A414-8BADFD6F0A63}" sibTransId="{E0439235-31CE-4C59-B6BA-418563E88C67}"/>
    <dgm:cxn modelId="{1A199D5B-3B86-400F-8E1B-6935D12E15C4}" type="presOf" srcId="{A8439358-1E99-4338-BAE4-3B764106E061}" destId="{FBF9FF1F-1381-4F74-8B05-60EB2744563B}" srcOrd="0" destOrd="0" presId="urn:microsoft.com/office/officeart/2005/8/layout/chevron2"/>
    <dgm:cxn modelId="{7D453AAB-921B-4918-9BED-94E9E85CE9FE}" srcId="{E63E881E-D366-4C06-96AD-626E4E856FA8}" destId="{06EA7A3D-8ACD-4A41-9D73-F525B35FF3C4}" srcOrd="0" destOrd="0" parTransId="{F6DE9201-F8AA-41AB-9858-6F04C545E87F}" sibTransId="{4DEAD0E6-496D-4408-A690-93E1B7538F36}"/>
    <dgm:cxn modelId="{06F772B4-F234-41AA-9FF8-C77F3D6817C8}" type="presOf" srcId="{BEE476D8-F81D-4407-A42E-1D01E3407C73}" destId="{D705D31F-B623-4E6B-AA77-BCB35E74C70A}" srcOrd="0" destOrd="1" presId="urn:microsoft.com/office/officeart/2005/8/layout/chevron2"/>
    <dgm:cxn modelId="{2A69163B-6B58-4282-BD2A-46A5AD4A3F3F}" srcId="{48B9F539-AB1D-417E-9249-EB75F606DB17}" destId="{D4E76B77-C6C0-40F5-8749-F18E096F1159}" srcOrd="0" destOrd="0" parTransId="{DF96DF5D-1641-4B7E-B2B2-7F56721DFFD3}" sibTransId="{146EA139-141B-4F7E-9218-393404F9C633}"/>
    <dgm:cxn modelId="{71153B1B-799E-453D-84F0-A944F1E4E723}" type="presOf" srcId="{06EA7A3D-8ACD-4A41-9D73-F525B35FF3C4}" destId="{402DEF0A-7A62-4D0B-8D2F-B4F2FFB3CDE8}" srcOrd="0" destOrd="0" presId="urn:microsoft.com/office/officeart/2005/8/layout/chevron2"/>
    <dgm:cxn modelId="{5D423E64-2AB0-4546-BC8D-17E7D19F7A18}" srcId="{A8439358-1E99-4338-BAE4-3B764106E061}" destId="{B705F1D2-9A12-47F5-AE61-D2491361DFD7}" srcOrd="0" destOrd="0" parTransId="{1DA24CD1-BBD9-4B3D-A06E-1B2F2A61209D}" sibTransId="{40BA373F-41FC-4EFE-9FA7-12AAD5CD29D5}"/>
    <dgm:cxn modelId="{9205EA5D-E5F6-4413-AF2D-8C78BFDFDAE5}" srcId="{48B9F539-AB1D-417E-9249-EB75F606DB17}" destId="{BEE476D8-F81D-4407-A42E-1D01E3407C73}" srcOrd="1" destOrd="0" parTransId="{9819E18A-89EB-4129-8D61-6A566AC5A898}" sibTransId="{EFC0141D-B674-4DF8-A14B-41D8B6E37A12}"/>
    <dgm:cxn modelId="{DE01EAD4-FED2-4641-A36E-3D8FC59EED69}" type="presOf" srcId="{48B9F539-AB1D-417E-9249-EB75F606DB17}" destId="{BD6A1AE5-8763-4EDF-9636-9A572F6F2342}" srcOrd="0" destOrd="0" presId="urn:microsoft.com/office/officeart/2005/8/layout/chevron2"/>
    <dgm:cxn modelId="{1796481D-47D0-49DC-8D2C-9203C9CBE8D3}" type="presParOf" srcId="{FBF9FF1F-1381-4F74-8B05-60EB2744563B}" destId="{084EBCB4-F847-4C79-B38B-9A7B85EC5BF6}" srcOrd="0" destOrd="0" presId="urn:microsoft.com/office/officeart/2005/8/layout/chevron2"/>
    <dgm:cxn modelId="{3342B085-9F26-4215-AB8F-02AEA61BF8B9}" type="presParOf" srcId="{084EBCB4-F847-4C79-B38B-9A7B85EC5BF6}" destId="{D49771A0-4CAA-4D17-A297-7BFCA25BC8A8}" srcOrd="0" destOrd="0" presId="urn:microsoft.com/office/officeart/2005/8/layout/chevron2"/>
    <dgm:cxn modelId="{C3DA4B5F-26E6-48D6-8E9C-DA7D1212C257}" type="presParOf" srcId="{084EBCB4-F847-4C79-B38B-9A7B85EC5BF6}" destId="{F9279D2C-B2FE-4206-9180-3028FDDDBFC2}" srcOrd="1" destOrd="0" presId="urn:microsoft.com/office/officeart/2005/8/layout/chevron2"/>
    <dgm:cxn modelId="{36C019E2-8F07-4C47-B015-97C60B69BDC7}" type="presParOf" srcId="{FBF9FF1F-1381-4F74-8B05-60EB2744563B}" destId="{1810CF84-3C5A-4EAC-B5A8-F56CCEB5C757}" srcOrd="1" destOrd="0" presId="urn:microsoft.com/office/officeart/2005/8/layout/chevron2"/>
    <dgm:cxn modelId="{0767CFE2-8EA9-4743-AB38-BFC8A82B6BF1}" type="presParOf" srcId="{FBF9FF1F-1381-4F74-8B05-60EB2744563B}" destId="{C6A9B871-D3A6-48B9-8719-2DAADC671D63}" srcOrd="2" destOrd="0" presId="urn:microsoft.com/office/officeart/2005/8/layout/chevron2"/>
    <dgm:cxn modelId="{8D00E08A-9CC8-4683-9364-4455089C8453}" type="presParOf" srcId="{C6A9B871-D3A6-48B9-8719-2DAADC671D63}" destId="{3DB13ADF-AB18-4445-8AD2-4932682D4FE1}" srcOrd="0" destOrd="0" presId="urn:microsoft.com/office/officeart/2005/8/layout/chevron2"/>
    <dgm:cxn modelId="{1D39AEC1-1F8C-41E1-9A56-9D8F11071F8B}" type="presParOf" srcId="{C6A9B871-D3A6-48B9-8719-2DAADC671D63}" destId="{402DEF0A-7A62-4D0B-8D2F-B4F2FFB3CDE8}" srcOrd="1" destOrd="0" presId="urn:microsoft.com/office/officeart/2005/8/layout/chevron2"/>
    <dgm:cxn modelId="{FEEC7994-04F3-4EB5-86C7-4F2309CCAD28}" type="presParOf" srcId="{FBF9FF1F-1381-4F74-8B05-60EB2744563B}" destId="{DCB43822-068B-4AC6-BF32-B4774A76EB67}" srcOrd="3" destOrd="0" presId="urn:microsoft.com/office/officeart/2005/8/layout/chevron2"/>
    <dgm:cxn modelId="{6A2BA32A-FDA1-49F7-8DB4-1469AD49AC14}" type="presParOf" srcId="{FBF9FF1F-1381-4F74-8B05-60EB2744563B}" destId="{0D9CD7C3-DB78-4B3F-A874-0AFC2B61D257}" srcOrd="4" destOrd="0" presId="urn:microsoft.com/office/officeart/2005/8/layout/chevron2"/>
    <dgm:cxn modelId="{1AF37CCE-0A76-4F15-A69F-CC02C1012A43}" type="presParOf" srcId="{0D9CD7C3-DB78-4B3F-A874-0AFC2B61D257}" destId="{BD6A1AE5-8763-4EDF-9636-9A572F6F2342}" srcOrd="0" destOrd="0" presId="urn:microsoft.com/office/officeart/2005/8/layout/chevron2"/>
    <dgm:cxn modelId="{0E0739F0-0F0D-498D-827C-4A633FF8D6EE}" type="presParOf" srcId="{0D9CD7C3-DB78-4B3F-A874-0AFC2B61D257}" destId="{D705D31F-B623-4E6B-AA77-BCB35E74C70A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E24D31-436A-46E6-BEF0-D448171FEF9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2499D2-9F71-4833-BE98-DA9A1EC0BB08}">
      <dgm:prSet phldrT="[Текст]" custT="1"/>
      <dgm:spPr>
        <a:solidFill>
          <a:schemeClr val="accent2"/>
        </a:solidFill>
      </dgm:spPr>
      <dgm:t>
        <a:bodyPr/>
        <a:lstStyle/>
        <a:p>
          <a:pPr algn="just"/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освоение учащимися старшего школьного возраста спектра компетенций, необходимых для выстраивания непрерывной индивидуальной образовательной траектории в ситуации перехода в образовательную систему вуза с высокой степенью неопределенности;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4E3068-0697-4079-9A2E-7B9439D8C219}" type="parTrans" cxnId="{3DEB45B3-BD1B-4067-8748-B399D1F37516}">
      <dgm:prSet/>
      <dgm:spPr/>
      <dgm:t>
        <a:bodyPr/>
        <a:lstStyle/>
        <a:p>
          <a:endParaRPr lang="ru-RU"/>
        </a:p>
      </dgm:t>
    </dgm:pt>
    <dgm:pt modelId="{4507EBFB-8D86-407A-9A05-05BA37A028AC}" type="sibTrans" cxnId="{3DEB45B3-BD1B-4067-8748-B399D1F37516}">
      <dgm:prSet/>
      <dgm:spPr/>
      <dgm:t>
        <a:bodyPr/>
        <a:lstStyle/>
        <a:p>
          <a:endParaRPr lang="ru-RU"/>
        </a:p>
      </dgm:t>
    </dgm:pt>
    <dgm:pt modelId="{3903633A-A6B4-45BE-BC63-F88724CF2B2B}">
      <dgm:prSet phldrT="[Текст]" custT="1"/>
      <dgm:spPr>
        <a:solidFill>
          <a:schemeClr val="accent3"/>
        </a:solidFill>
      </dgm:spPr>
      <dgm:t>
        <a:bodyPr/>
        <a:lstStyle/>
        <a:p>
          <a:pPr algn="just"/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осознанный выбор учащимися старшего возраста дальнейших индивидуальных траекторий профессионализации по итогам совершенных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разноуровневых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допрофессиональных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проб в условиях сетевого образовательного партнерства «школа – вуз»;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82A49E-FF1C-4DD1-AAD9-036D5D596578}" type="parTrans" cxnId="{8097BC2C-A729-4FD0-875E-820530A48522}">
      <dgm:prSet/>
      <dgm:spPr/>
      <dgm:t>
        <a:bodyPr/>
        <a:lstStyle/>
        <a:p>
          <a:endParaRPr lang="ru-RU"/>
        </a:p>
      </dgm:t>
    </dgm:pt>
    <dgm:pt modelId="{ED3DFCE4-45F9-4F26-8E06-8A3CA2A2B8EF}" type="sibTrans" cxnId="{8097BC2C-A729-4FD0-875E-820530A48522}">
      <dgm:prSet/>
      <dgm:spPr/>
      <dgm:t>
        <a:bodyPr/>
        <a:lstStyle/>
        <a:p>
          <a:endParaRPr lang="ru-RU"/>
        </a:p>
      </dgm:t>
    </dgm:pt>
    <dgm:pt modelId="{7197E1A8-48F3-414F-B465-BD4BE5602845}">
      <dgm:prSet phldrT="[Текст]" custT="1"/>
      <dgm:spPr>
        <a:solidFill>
          <a:schemeClr val="accent4"/>
        </a:solidFill>
      </dgm:spPr>
      <dgm:t>
        <a:bodyPr/>
        <a:lstStyle/>
        <a:p>
          <a:pPr algn="just"/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внедрение педагогической технологии проектирования и организации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разноуровневых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допрофессиональных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проб старшеклассников в деятельность организаций участников методической сети;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5D6A8C-41A4-48B7-B8C8-3ACCE18525F3}" type="parTrans" cxnId="{CE73BC57-FBD6-42CF-8E03-0F549C649F8D}">
      <dgm:prSet/>
      <dgm:spPr/>
      <dgm:t>
        <a:bodyPr/>
        <a:lstStyle/>
        <a:p>
          <a:endParaRPr lang="ru-RU"/>
        </a:p>
      </dgm:t>
    </dgm:pt>
    <dgm:pt modelId="{230AD70C-8962-4298-BBC2-3C9D8E91CF8C}" type="sibTrans" cxnId="{CE73BC57-FBD6-42CF-8E03-0F549C649F8D}">
      <dgm:prSet/>
      <dgm:spPr/>
      <dgm:t>
        <a:bodyPr/>
        <a:lstStyle/>
        <a:p>
          <a:endParaRPr lang="ru-RU"/>
        </a:p>
      </dgm:t>
    </dgm:pt>
    <dgm:pt modelId="{F2C9BA8D-C0C9-4461-B5C3-5A099E30457E}" type="pres">
      <dgm:prSet presAssocID="{D0E24D31-436A-46E6-BEF0-D448171FEF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1260A5-BD34-49A3-9824-F336E8384CE7}" type="pres">
      <dgm:prSet presAssocID="{B52499D2-9F71-4833-BE98-DA9A1EC0BB08}" presName="parentLin" presStyleCnt="0"/>
      <dgm:spPr/>
    </dgm:pt>
    <dgm:pt modelId="{2FA73609-1167-4617-89C2-C7E3219A8574}" type="pres">
      <dgm:prSet presAssocID="{B52499D2-9F71-4833-BE98-DA9A1EC0BB0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F619E97-0D0C-4B15-B38E-6E2A54DD07DE}" type="pres">
      <dgm:prSet presAssocID="{B52499D2-9F71-4833-BE98-DA9A1EC0BB08}" presName="parentText" presStyleLbl="node1" presStyleIdx="0" presStyleCnt="3" custScaleX="132340" custScaleY="1012509" custLinFactNeighborX="12688" custLinFactNeighborY="12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D9BF5-52D8-4942-9F46-D05EAEA6F2FD}" type="pres">
      <dgm:prSet presAssocID="{B52499D2-9F71-4833-BE98-DA9A1EC0BB08}" presName="negativeSpace" presStyleCnt="0"/>
      <dgm:spPr/>
    </dgm:pt>
    <dgm:pt modelId="{480C9EC2-E563-4E6A-A495-D8F93FD3CE12}" type="pres">
      <dgm:prSet presAssocID="{B52499D2-9F71-4833-BE98-DA9A1EC0BB08}" presName="childText" presStyleLbl="conFgAcc1" presStyleIdx="0" presStyleCnt="3">
        <dgm:presLayoutVars>
          <dgm:bulletEnabled val="1"/>
        </dgm:presLayoutVars>
      </dgm:prSet>
      <dgm:spPr/>
    </dgm:pt>
    <dgm:pt modelId="{8B9CB9A8-A2F2-4CD7-A59A-D33BA2478779}" type="pres">
      <dgm:prSet presAssocID="{4507EBFB-8D86-407A-9A05-05BA37A028AC}" presName="spaceBetweenRectangles" presStyleCnt="0"/>
      <dgm:spPr/>
    </dgm:pt>
    <dgm:pt modelId="{F67D6B12-07CF-4D82-83ED-A749066DB1C6}" type="pres">
      <dgm:prSet presAssocID="{3903633A-A6B4-45BE-BC63-F88724CF2B2B}" presName="parentLin" presStyleCnt="0"/>
      <dgm:spPr/>
    </dgm:pt>
    <dgm:pt modelId="{BF3A168C-2BCB-48C3-8C32-3811479E15D7}" type="pres">
      <dgm:prSet presAssocID="{3903633A-A6B4-45BE-BC63-F88724CF2B2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B696E2-32D3-4E07-AA1F-4696266B3182}" type="pres">
      <dgm:prSet presAssocID="{3903633A-A6B4-45BE-BC63-F88724CF2B2B}" presName="parentText" presStyleLbl="node1" presStyleIdx="1" presStyleCnt="3" custScaleX="142857" custScaleY="877142" custLinFactNeighborX="39101" custLinFactNeighborY="-135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31857-76B2-4197-A541-36A4CA432F97}" type="pres">
      <dgm:prSet presAssocID="{3903633A-A6B4-45BE-BC63-F88724CF2B2B}" presName="negativeSpace" presStyleCnt="0"/>
      <dgm:spPr/>
    </dgm:pt>
    <dgm:pt modelId="{DCF26D0E-C692-4150-8552-AB34FFC72B86}" type="pres">
      <dgm:prSet presAssocID="{3903633A-A6B4-45BE-BC63-F88724CF2B2B}" presName="childText" presStyleLbl="conFgAcc1" presStyleIdx="1" presStyleCnt="3">
        <dgm:presLayoutVars>
          <dgm:bulletEnabled val="1"/>
        </dgm:presLayoutVars>
      </dgm:prSet>
      <dgm:spPr/>
    </dgm:pt>
    <dgm:pt modelId="{44118882-6F63-4475-B9BC-C120538A582F}" type="pres">
      <dgm:prSet presAssocID="{ED3DFCE4-45F9-4F26-8E06-8A3CA2A2B8EF}" presName="spaceBetweenRectangles" presStyleCnt="0"/>
      <dgm:spPr/>
    </dgm:pt>
    <dgm:pt modelId="{118ACDE4-BFDC-4E01-A736-966174F5FB6C}" type="pres">
      <dgm:prSet presAssocID="{7197E1A8-48F3-414F-B465-BD4BE5602845}" presName="parentLin" presStyleCnt="0"/>
      <dgm:spPr/>
    </dgm:pt>
    <dgm:pt modelId="{B59AD610-AE67-4EF4-8DC2-B55C10E3525A}" type="pres">
      <dgm:prSet presAssocID="{7197E1A8-48F3-414F-B465-BD4BE560284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0BAF4E5-989D-4ACB-8798-CD5FF18F830E}" type="pres">
      <dgm:prSet presAssocID="{7197E1A8-48F3-414F-B465-BD4BE5602845}" presName="parentText" presStyleLbl="node1" presStyleIdx="2" presStyleCnt="3" custScaleX="134092" custScaleY="718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BE739-172E-40EC-A164-182164347C67}" type="pres">
      <dgm:prSet presAssocID="{7197E1A8-48F3-414F-B465-BD4BE5602845}" presName="negativeSpace" presStyleCnt="0"/>
      <dgm:spPr/>
    </dgm:pt>
    <dgm:pt modelId="{CBE3A63A-0755-4424-973E-33B160EBAFDC}" type="pres">
      <dgm:prSet presAssocID="{7197E1A8-48F3-414F-B465-BD4BE560284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DEB45B3-BD1B-4067-8748-B399D1F37516}" srcId="{D0E24D31-436A-46E6-BEF0-D448171FEF94}" destId="{B52499D2-9F71-4833-BE98-DA9A1EC0BB08}" srcOrd="0" destOrd="0" parTransId="{2F4E3068-0697-4079-9A2E-7B9439D8C219}" sibTransId="{4507EBFB-8D86-407A-9A05-05BA37A028AC}"/>
    <dgm:cxn modelId="{8097BC2C-A729-4FD0-875E-820530A48522}" srcId="{D0E24D31-436A-46E6-BEF0-D448171FEF94}" destId="{3903633A-A6B4-45BE-BC63-F88724CF2B2B}" srcOrd="1" destOrd="0" parTransId="{9A82A49E-FF1C-4DD1-AAD9-036D5D596578}" sibTransId="{ED3DFCE4-45F9-4F26-8E06-8A3CA2A2B8EF}"/>
    <dgm:cxn modelId="{AC95C45A-FC19-49F0-A0F7-76EC3E1A10C7}" type="presOf" srcId="{3903633A-A6B4-45BE-BC63-F88724CF2B2B}" destId="{BF3A168C-2BCB-48C3-8C32-3811479E15D7}" srcOrd="0" destOrd="0" presId="urn:microsoft.com/office/officeart/2005/8/layout/list1"/>
    <dgm:cxn modelId="{408FFA4B-2F95-4B0E-BF41-88611E8126BA}" type="presOf" srcId="{3903633A-A6B4-45BE-BC63-F88724CF2B2B}" destId="{80B696E2-32D3-4E07-AA1F-4696266B3182}" srcOrd="1" destOrd="0" presId="urn:microsoft.com/office/officeart/2005/8/layout/list1"/>
    <dgm:cxn modelId="{07E91BFF-6C65-4732-B22E-7CDD69345FA3}" type="presOf" srcId="{B52499D2-9F71-4833-BE98-DA9A1EC0BB08}" destId="{2FA73609-1167-4617-89C2-C7E3219A8574}" srcOrd="0" destOrd="0" presId="urn:microsoft.com/office/officeart/2005/8/layout/list1"/>
    <dgm:cxn modelId="{E76F06B8-4003-4005-BEA3-C551AFC997D2}" type="presOf" srcId="{D0E24D31-436A-46E6-BEF0-D448171FEF94}" destId="{F2C9BA8D-C0C9-4461-B5C3-5A099E30457E}" srcOrd="0" destOrd="0" presId="urn:microsoft.com/office/officeart/2005/8/layout/list1"/>
    <dgm:cxn modelId="{CE73BC57-FBD6-42CF-8E03-0F549C649F8D}" srcId="{D0E24D31-436A-46E6-BEF0-D448171FEF94}" destId="{7197E1A8-48F3-414F-B465-BD4BE5602845}" srcOrd="2" destOrd="0" parTransId="{9B5D6A8C-41A4-48B7-B8C8-3ACCE18525F3}" sibTransId="{230AD70C-8962-4298-BBC2-3C9D8E91CF8C}"/>
    <dgm:cxn modelId="{9DFBD8EC-C6B7-4F7D-9A82-12E9FFDA9B47}" type="presOf" srcId="{B52499D2-9F71-4833-BE98-DA9A1EC0BB08}" destId="{EF619E97-0D0C-4B15-B38E-6E2A54DD07DE}" srcOrd="1" destOrd="0" presId="urn:microsoft.com/office/officeart/2005/8/layout/list1"/>
    <dgm:cxn modelId="{F05EC73D-C187-44F3-A686-075C446B88B2}" type="presOf" srcId="{7197E1A8-48F3-414F-B465-BD4BE5602845}" destId="{D0BAF4E5-989D-4ACB-8798-CD5FF18F830E}" srcOrd="1" destOrd="0" presId="urn:microsoft.com/office/officeart/2005/8/layout/list1"/>
    <dgm:cxn modelId="{C181357F-1F61-4855-ABE4-9A540BA9E524}" type="presOf" srcId="{7197E1A8-48F3-414F-B465-BD4BE5602845}" destId="{B59AD610-AE67-4EF4-8DC2-B55C10E3525A}" srcOrd="0" destOrd="0" presId="urn:microsoft.com/office/officeart/2005/8/layout/list1"/>
    <dgm:cxn modelId="{7F5501F5-6D04-4034-9789-ACE0475EAD01}" type="presParOf" srcId="{F2C9BA8D-C0C9-4461-B5C3-5A099E30457E}" destId="{731260A5-BD34-49A3-9824-F336E8384CE7}" srcOrd="0" destOrd="0" presId="urn:microsoft.com/office/officeart/2005/8/layout/list1"/>
    <dgm:cxn modelId="{5AE54B16-D398-47F3-93F3-E993585F9B85}" type="presParOf" srcId="{731260A5-BD34-49A3-9824-F336E8384CE7}" destId="{2FA73609-1167-4617-89C2-C7E3219A8574}" srcOrd="0" destOrd="0" presId="urn:microsoft.com/office/officeart/2005/8/layout/list1"/>
    <dgm:cxn modelId="{CDD0A39D-F18A-4FBE-9EBE-D39562AB15C4}" type="presParOf" srcId="{731260A5-BD34-49A3-9824-F336E8384CE7}" destId="{EF619E97-0D0C-4B15-B38E-6E2A54DD07DE}" srcOrd="1" destOrd="0" presId="urn:microsoft.com/office/officeart/2005/8/layout/list1"/>
    <dgm:cxn modelId="{814ADBC0-189B-4DBD-B5EF-00691EB50A0E}" type="presParOf" srcId="{F2C9BA8D-C0C9-4461-B5C3-5A099E30457E}" destId="{AE1D9BF5-52D8-4942-9F46-D05EAEA6F2FD}" srcOrd="1" destOrd="0" presId="urn:microsoft.com/office/officeart/2005/8/layout/list1"/>
    <dgm:cxn modelId="{2C71DEA6-5AE4-4BB5-9F7C-5FC91E7B2E9A}" type="presParOf" srcId="{F2C9BA8D-C0C9-4461-B5C3-5A099E30457E}" destId="{480C9EC2-E563-4E6A-A495-D8F93FD3CE12}" srcOrd="2" destOrd="0" presId="urn:microsoft.com/office/officeart/2005/8/layout/list1"/>
    <dgm:cxn modelId="{D985E455-41D4-4515-9518-16A15734B1FC}" type="presParOf" srcId="{F2C9BA8D-C0C9-4461-B5C3-5A099E30457E}" destId="{8B9CB9A8-A2F2-4CD7-A59A-D33BA2478779}" srcOrd="3" destOrd="0" presId="urn:microsoft.com/office/officeart/2005/8/layout/list1"/>
    <dgm:cxn modelId="{06B3A114-516A-42C0-97E1-CA00F5807733}" type="presParOf" srcId="{F2C9BA8D-C0C9-4461-B5C3-5A099E30457E}" destId="{F67D6B12-07CF-4D82-83ED-A749066DB1C6}" srcOrd="4" destOrd="0" presId="urn:microsoft.com/office/officeart/2005/8/layout/list1"/>
    <dgm:cxn modelId="{7E12929F-3266-445A-A02F-3FE65C99C991}" type="presParOf" srcId="{F67D6B12-07CF-4D82-83ED-A749066DB1C6}" destId="{BF3A168C-2BCB-48C3-8C32-3811479E15D7}" srcOrd="0" destOrd="0" presId="urn:microsoft.com/office/officeart/2005/8/layout/list1"/>
    <dgm:cxn modelId="{B87B2A47-82E0-449C-AEB7-85D1A4EAAC40}" type="presParOf" srcId="{F67D6B12-07CF-4D82-83ED-A749066DB1C6}" destId="{80B696E2-32D3-4E07-AA1F-4696266B3182}" srcOrd="1" destOrd="0" presId="urn:microsoft.com/office/officeart/2005/8/layout/list1"/>
    <dgm:cxn modelId="{F1272081-13CC-4397-95FF-0054A693DADF}" type="presParOf" srcId="{F2C9BA8D-C0C9-4461-B5C3-5A099E30457E}" destId="{78531857-76B2-4197-A541-36A4CA432F97}" srcOrd="5" destOrd="0" presId="urn:microsoft.com/office/officeart/2005/8/layout/list1"/>
    <dgm:cxn modelId="{6A154E64-7EC6-4F3F-AADA-F951645F3585}" type="presParOf" srcId="{F2C9BA8D-C0C9-4461-B5C3-5A099E30457E}" destId="{DCF26D0E-C692-4150-8552-AB34FFC72B86}" srcOrd="6" destOrd="0" presId="urn:microsoft.com/office/officeart/2005/8/layout/list1"/>
    <dgm:cxn modelId="{8C5683EA-5D77-4A3F-9922-09F0D16189F9}" type="presParOf" srcId="{F2C9BA8D-C0C9-4461-B5C3-5A099E30457E}" destId="{44118882-6F63-4475-B9BC-C120538A582F}" srcOrd="7" destOrd="0" presId="urn:microsoft.com/office/officeart/2005/8/layout/list1"/>
    <dgm:cxn modelId="{6B3CBE9B-D155-4761-9DC5-28DCB60D655F}" type="presParOf" srcId="{F2C9BA8D-C0C9-4461-B5C3-5A099E30457E}" destId="{118ACDE4-BFDC-4E01-A736-966174F5FB6C}" srcOrd="8" destOrd="0" presId="urn:microsoft.com/office/officeart/2005/8/layout/list1"/>
    <dgm:cxn modelId="{1A6B2FF9-A78B-4217-9D27-AF6ACBCCA415}" type="presParOf" srcId="{118ACDE4-BFDC-4E01-A736-966174F5FB6C}" destId="{B59AD610-AE67-4EF4-8DC2-B55C10E3525A}" srcOrd="0" destOrd="0" presId="urn:microsoft.com/office/officeart/2005/8/layout/list1"/>
    <dgm:cxn modelId="{C17BE84B-766D-4AD4-BA55-70BC0D7D30B8}" type="presParOf" srcId="{118ACDE4-BFDC-4E01-A736-966174F5FB6C}" destId="{D0BAF4E5-989D-4ACB-8798-CD5FF18F830E}" srcOrd="1" destOrd="0" presId="urn:microsoft.com/office/officeart/2005/8/layout/list1"/>
    <dgm:cxn modelId="{C20F7402-FA2B-4A0B-B867-39FC75D31568}" type="presParOf" srcId="{F2C9BA8D-C0C9-4461-B5C3-5A099E30457E}" destId="{BE2BE739-172E-40EC-A164-182164347C67}" srcOrd="9" destOrd="0" presId="urn:microsoft.com/office/officeart/2005/8/layout/list1"/>
    <dgm:cxn modelId="{20207E23-5C5D-4126-AD2C-5862EDF5871D}" type="presParOf" srcId="{F2C9BA8D-C0C9-4461-B5C3-5A099E30457E}" destId="{CBE3A63A-0755-4424-973E-33B160EBAFDC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4F722-87B4-4EA7-9FA0-CC410A14F051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8D935-9477-4756-A565-585D5EDCD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3014332-B203-489F-80D9-6FCE522D91D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1DA49E0-3069-4D16-B96A-7B1D35029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4332-B203-489F-80D9-6FCE522D91D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49E0-3069-4D16-B96A-7B1D35029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4332-B203-489F-80D9-6FCE522D91D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49E0-3069-4D16-B96A-7B1D35029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4332-B203-489F-80D9-6FCE522D91D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49E0-3069-4D16-B96A-7B1D35029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3014332-B203-489F-80D9-6FCE522D91D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1DA49E0-3069-4D16-B96A-7B1D35029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4332-B203-489F-80D9-6FCE522D91D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49E0-3069-4D16-B96A-7B1D35029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4332-B203-489F-80D9-6FCE522D91D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49E0-3069-4D16-B96A-7B1D35029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4332-B203-489F-80D9-6FCE522D91D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49E0-3069-4D16-B96A-7B1D35029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4332-B203-489F-80D9-6FCE522D91D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49E0-3069-4D16-B96A-7B1D35029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4332-B203-489F-80D9-6FCE522D91D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49E0-3069-4D16-B96A-7B1D35029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4332-B203-489F-80D9-6FCE522D91D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49E0-3069-4D16-B96A-7B1D35029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014332-B203-489F-80D9-6FCE522D91D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DA49E0-3069-4D16-B96A-7B1D35029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school24@kubannet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500174"/>
            <a:ext cx="8858312" cy="147002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«Организация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совместных социокультурных образовательных практик старшеклассников и студентов как инновационная форма преемственности школы и вуза в решении задач профессионального самоопределения учащихся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14291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муниципального образования город Краснодар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средняя общеобразовательная школа 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24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имени Тимофеева Федора Ивановича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786190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Иванченко Л.В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Научный руководитель проекта: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Игнатович Владлен Константинович, к.п.н., доц. ФГБОУ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КубГУ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5072074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МИП 1 год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2019-2020 учебный год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КВЕСТ «ГДЕ живет СОВА?»</a:t>
            </a:r>
            <a:endParaRPr lang="ru-RU" dirty="0"/>
          </a:p>
        </p:txBody>
      </p:sp>
      <p:pic>
        <p:nvPicPr>
          <p:cNvPr id="4" name="Содержимое 3" descr="i_02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48625" y="0"/>
            <a:ext cx="1095375" cy="1428750"/>
          </a:xfrm>
        </p:spPr>
      </p:pic>
      <p:pic>
        <p:nvPicPr>
          <p:cNvPr id="5" name="Рисунок 4" descr="IMG-20200219-WA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643314"/>
            <a:ext cx="4286248" cy="3214686"/>
          </a:xfrm>
          <a:prstGeom prst="rect">
            <a:avLst/>
          </a:prstGeom>
        </p:spPr>
      </p:pic>
      <p:pic>
        <p:nvPicPr>
          <p:cNvPr id="7" name="Рисунок 6" descr="20200219_135055.jpg"/>
          <p:cNvPicPr>
            <a:picLocks noChangeAspect="1"/>
          </p:cNvPicPr>
          <p:nvPr/>
        </p:nvPicPr>
        <p:blipFill>
          <a:blip r:embed="rId4" cstate="print"/>
          <a:srcRect l="17308" t="28846"/>
          <a:stretch>
            <a:fillRect/>
          </a:stretch>
        </p:blipFill>
        <p:spPr>
          <a:xfrm>
            <a:off x="214282" y="1214422"/>
            <a:ext cx="4151135" cy="2143140"/>
          </a:xfrm>
          <a:prstGeom prst="rect">
            <a:avLst/>
          </a:prstGeom>
        </p:spPr>
      </p:pic>
      <p:sp>
        <p:nvSpPr>
          <p:cNvPr id="8" name="Блок-схема: перфолента 7"/>
          <p:cNvSpPr/>
          <p:nvPr/>
        </p:nvSpPr>
        <p:spPr>
          <a:xfrm>
            <a:off x="0" y="3857604"/>
            <a:ext cx="5000628" cy="3000396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ходе участия в данном образовательном событии наши ребята  составили для себя первоначальное целостное представление о вузе, особенностях образовательного процесса, отличающих его от привычной «школьной учебы», требованиях предъявляемых к студентам и возможно соотнесли все это с собственными намерениями и планами профессионального самоопределения.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200219_1352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2285992"/>
            <a:ext cx="3786003" cy="2273292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429224" y="1285860"/>
            <a:ext cx="3714776" cy="1928826"/>
          </a:xfrm>
          <a:prstGeom prst="wedgeRoundRect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факультете психологии педагогики 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коммуникативистики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учащиеся МБОУ СОШ № 24  искали место жительство Совы, наделяющей мудростью студентов. 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858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ПУБЛИКАЦИИ педагогов и учащихся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 № 24, рецензенты - студенты ФППК КГУ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Кочкина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С.Н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Роль педагога-наставника в современном мире // Педагогика: история, перспективы. 2020. Том. 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 С. 46-51.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Мохин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К.С.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Влияние группы на человека // Педагогика: история, перспективы. 2020. Том. 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 С. 115 – 124. (Работа учащегося МБОУ СОШ № 24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Рецензент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 Става Виола Сергеевна, студент 2 курса ФППК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КубГУ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Лещенко М.В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Проектная и учебно-исследовательская деятельность школьников ООО и СОО МБОУ СОШ № 24, Согласованная с требованиями ФГОС // Педагогика: история, перспективы: приложение к журналу. 2020. Том. 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 С. 7 – 15.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Фисенко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Мотивация в спорте // Педагогика: история, перспективы (приложение к журналу). 2020. Том. 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 С. 31 – 51. (Работа учащегося МБОУ СОШ № 24).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Рецензент – Скрынникова Н.В., магистрант 1 курса ФППК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КубГУ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Покасенко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Д.Е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Как преодолеть школьную тревожность?// Педагогика: история, перспективы (приложение к журналу). 2020. Том. 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 С. 52-73. (Работа учащегося МБОУ СОШ № 24).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Рецензент –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Куксина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Ю.А., студент 4 курса ФППК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КубГУ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Промежуточные результаты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Ожидаемые результаты реализации проекта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500174"/>
          <a:ext cx="7858180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Социальные эффекты</a:t>
            </a:r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428596" y="1714488"/>
            <a:ext cx="3571900" cy="2571768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спектра выбираемых учащимися будущих профессий, отвечающих трендам социально-экономического региона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2214546" y="3857628"/>
            <a:ext cx="4286280" cy="2500330"/>
          </a:xfrm>
          <a:prstGeom prst="cloud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позитивного имиджа школы как субъекта профориентации в современном российском обществе.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072066" y="1643050"/>
            <a:ext cx="3571900" cy="2000264"/>
          </a:xfrm>
          <a:prstGeom prst="wedgeRoundRect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участия юных граждан России в решении проблем социально-экономического развития региона.	</a:t>
            </a:r>
          </a:p>
        </p:txBody>
      </p:sp>
      <p:pic>
        <p:nvPicPr>
          <p:cNvPr id="7" name="Рисунок 6" descr="Без названия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142984"/>
            <a:ext cx="1428760" cy="1070191"/>
          </a:xfrm>
          <a:prstGeom prst="rect">
            <a:avLst/>
          </a:prstGeom>
        </p:spPr>
      </p:pic>
      <p:pic>
        <p:nvPicPr>
          <p:cNvPr id="8" name="Рисунок 7" descr="Без названия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1000108"/>
            <a:ext cx="1214439" cy="1214439"/>
          </a:xfrm>
          <a:prstGeom prst="rect">
            <a:avLst/>
          </a:prstGeom>
        </p:spPr>
      </p:pic>
      <p:pic>
        <p:nvPicPr>
          <p:cNvPr id="9" name="Рисунок 8" descr="tr_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3500438"/>
            <a:ext cx="1643074" cy="742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Если вас заинтересовал, наш проект, мы рады сотрудничеству!</a:t>
            </a:r>
          </a:p>
          <a:p>
            <a:r>
              <a:rPr lang="ru-RU" dirty="0" smtClean="0"/>
              <a:t>Контакты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smtClean="0"/>
              <a:t>МБОУ СОШ </a:t>
            </a:r>
            <a:r>
              <a:rPr lang="ru-RU" dirty="0" smtClean="0"/>
              <a:t>№24, г.Краснодар, ул.Новгородская, 16</a:t>
            </a:r>
            <a:endParaRPr lang="ru-RU" dirty="0" smtClean="0"/>
          </a:p>
          <a:p>
            <a:r>
              <a:rPr lang="ru-RU" dirty="0" smtClean="0"/>
              <a:t>Тел. 234-25-35 – Руководитель </a:t>
            </a:r>
            <a:r>
              <a:rPr lang="ru-RU" dirty="0" smtClean="0"/>
              <a:t>И.Н. Кукушкина</a:t>
            </a:r>
            <a:endParaRPr lang="ru-RU" dirty="0" smtClean="0"/>
          </a:p>
          <a:p>
            <a:r>
              <a:rPr lang="en-US" dirty="0" smtClean="0"/>
              <a:t>E-mail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school24@kubannet.ru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 descr="РУ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961266"/>
            <a:ext cx="3000396" cy="1996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f56fae9c30a1ef8480d4033147568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357562"/>
            <a:ext cx="5467350" cy="3314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Проблема и основная идея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214422"/>
            <a:ext cx="8115328" cy="257176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Выявление организационно-педагогических условий, обеспечивающих становление готовности старшеклассников к построению непрерывной индивидуальной образовательной траектории на этапе перехода из педагогической системы среднего общего образования в новую педагогическую систему высшего образования.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преемственности школы и вуза, основанной на проектировании особых социокультурных образовательных практик, совместно творчески осваиваемых старшеклассниками и студентами.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1142984"/>
            <a:ext cx="850112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Методологические характеристики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715436" cy="857256"/>
          </a:xfrm>
          <a:noFill/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300" b="1" i="1" dirty="0" smtClean="0">
                <a:solidFill>
                  <a:schemeClr val="bg1"/>
                </a:solidFill>
              </a:rPr>
              <a:t>Цель</a:t>
            </a:r>
            <a:r>
              <a:rPr lang="ru-RU" sz="2300" b="1" dirty="0" smtClean="0">
                <a:solidFill>
                  <a:schemeClr val="bg1"/>
                </a:solidFill>
              </a:rPr>
              <a:t> проекта: </a:t>
            </a:r>
            <a:r>
              <a:rPr lang="ru-RU" sz="2300" dirty="0" smtClean="0">
                <a:solidFill>
                  <a:schemeClr val="bg1"/>
                </a:solidFill>
              </a:rPr>
              <a:t>разработать и экспериментально обосновать модель преемственной связи взаимодействия школы и вуза, реализуемую в форме проектирования и осуществления совместных социокультурных практик старшеклассников и студентов.</a:t>
            </a:r>
          </a:p>
          <a:p>
            <a:pPr>
              <a:lnSpc>
                <a:spcPct val="120000"/>
              </a:lnSpc>
            </a:pPr>
            <a:endParaRPr lang="ru-RU" sz="43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214554"/>
            <a:ext cx="2428892" cy="3857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dirty="0" smtClean="0">
                <a:solidFill>
                  <a:schemeClr val="bg1"/>
                </a:solidFill>
              </a:rPr>
              <a:t>Объектом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/>
              <a:t>преобразований выступает процесс преемственного взаимодействия общеобразовательной школы и вуза, направленный на построение непрерывной индивидуальной образовательной траектории </a:t>
            </a:r>
            <a:r>
              <a:rPr lang="ru-RU" dirty="0" smtClean="0"/>
              <a:t>учащихся.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6116" y="2143116"/>
            <a:ext cx="2643206" cy="4286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i="1" dirty="0" smtClean="0">
                <a:solidFill>
                  <a:schemeClr val="bg1"/>
                </a:solidFill>
              </a:rPr>
              <a:t>Субъектами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/>
              <a:t>преобразований выступают педагоги и психологи </a:t>
            </a:r>
          </a:p>
          <a:p>
            <a:pPr algn="just"/>
            <a:r>
              <a:rPr lang="ru-RU" sz="1400" dirty="0" smtClean="0"/>
              <a:t>МБОУ СОШ № 24, осуществляющие психолого-педагогическое сопровождение учащихся средней общеобразовательной школы в процессе построения и реализации ими индивидуальных образовательных траекторий. Партнер по реализации проекта – ФГБОУ ВО «Кубанский государственный университет»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74" y="2000240"/>
            <a:ext cx="2714644" cy="4500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chemeClr val="bg1"/>
                </a:solidFill>
              </a:rPr>
              <a:t>Предметом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преобразований выступают содержание и методы проектирования социокультурных образовательных практик, реализуемых старшеклассниками во взаимодействии со студентами, как инновационная форма преемственности школы и вуза.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r>
              <a:rPr lang="ru-RU" dirty="0" smtClean="0"/>
              <a:t>Методологические характеристики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1447800"/>
          <a:ext cx="8858312" cy="5195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1490351188general_pages_24_March_2017_i30941_nauchno_prakticheskaya_konf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3071810"/>
            <a:ext cx="1092363" cy="740076"/>
          </a:xfrm>
          <a:prstGeom prst="rect">
            <a:avLst/>
          </a:prstGeom>
        </p:spPr>
      </p:pic>
      <p:pic>
        <p:nvPicPr>
          <p:cNvPr id="6" name="Рисунок 5" descr="images (1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2330" y="4429132"/>
            <a:ext cx="1071570" cy="665501"/>
          </a:xfrm>
          <a:prstGeom prst="rect">
            <a:avLst/>
          </a:prstGeom>
        </p:spPr>
      </p:pic>
      <p:pic>
        <p:nvPicPr>
          <p:cNvPr id="7" name="Рисунок 6" descr="Без названия (8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3900" y="5643578"/>
            <a:ext cx="857256" cy="933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85725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Подготовительный </a:t>
            </a:r>
            <a:r>
              <a:rPr lang="ru-RU" b="1" dirty="0" smtClean="0">
                <a:solidFill>
                  <a:srgbClr val="002060"/>
                </a:solidFill>
              </a:rPr>
              <a:t>этап  -1 год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cs-f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9975" r="5235"/>
          <a:stretch>
            <a:fillRect/>
          </a:stretch>
        </p:blipFill>
        <p:spPr>
          <a:xfrm>
            <a:off x="6357950" y="1214422"/>
            <a:ext cx="2428892" cy="1966958"/>
          </a:xfrm>
        </p:spPr>
      </p:pic>
      <p:pic>
        <p:nvPicPr>
          <p:cNvPr id="7" name="Рисунок 6" descr="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2750331" cy="1833554"/>
          </a:xfrm>
          <a:prstGeom prst="rect">
            <a:avLst/>
          </a:prstGeom>
        </p:spPr>
      </p:pic>
      <p:sp>
        <p:nvSpPr>
          <p:cNvPr id="8" name="Двойная стрелка влево/вправо 7"/>
          <p:cNvSpPr/>
          <p:nvPr/>
        </p:nvSpPr>
        <p:spPr>
          <a:xfrm>
            <a:off x="3286116" y="1785926"/>
            <a:ext cx="2857520" cy="17859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Готовность к продуктивному взаимодействию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571877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 этапа: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 Разработать и апробировать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концептуальную модель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образовательной практики старшеклассников и студентов и ее психолого-педагогического сопровождения.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 Разработать и апробировать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нормативно-правовую базу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взаимодействия школы и вуза в формате организации совместных социокультурных практик школьников и студентов.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 Обеспечить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готовность педагогов школы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осуществлять психолого-педагогическое сопровождение школьников, участвующих в совместной творческой деятельности со студентами вуза.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 Обеспечить стартовую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готовность учащихся школы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совместной творческой деятельности со студентами вуза.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57158" y="1571612"/>
          <a:ext cx="5072098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5852" y="357166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проекта за 1 год реализации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214422"/>
            <a:ext cx="864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Стартовый мониторинг личной профессиональной перспективы 9-10 класс (%)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1785926"/>
            <a:ext cx="33575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-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недостаточное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осознанные цели профессионального становления, </a:t>
            </a:r>
            <a:endParaRPr lang="ru-RU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низкий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уровень социально-экономической ориентации и знания мира профессии, особенно </a:t>
            </a:r>
            <a:r>
              <a:rPr lang="ru-RU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практико-ориетированной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составляющей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профессий,</a:t>
            </a:r>
          </a:p>
          <a:p>
            <a:pPr algn="just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-умеют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выделять ближайшие цели, но  перспективные цели вызывают затруднения у 60%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школьников,</a:t>
            </a:r>
          </a:p>
          <a:p>
            <a:pPr algn="just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низкий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саморефлексии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подростков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проекта за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год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</a:t>
            </a:r>
            <a:endParaRPr lang="ru-RU" sz="3200" dirty="0"/>
          </a:p>
        </p:txBody>
      </p:sp>
      <p:pic>
        <p:nvPicPr>
          <p:cNvPr id="3" name="Содержимое 3" descr="IMG-20191004-WA0037.jpg"/>
          <p:cNvPicPr>
            <a:picLocks noChangeAspect="1"/>
          </p:cNvPicPr>
          <p:nvPr/>
        </p:nvPicPr>
        <p:blipFill>
          <a:blip r:embed="rId2" cstate="print"/>
          <a:srcRect t="8130"/>
          <a:stretch>
            <a:fillRect/>
          </a:stretch>
        </p:blipFill>
        <p:spPr>
          <a:xfrm>
            <a:off x="214282" y="1071547"/>
            <a:ext cx="3628794" cy="2000264"/>
          </a:xfrm>
          <a:prstGeom prst="rect">
            <a:avLst/>
          </a:prstGeom>
        </p:spPr>
      </p:pic>
      <p:pic>
        <p:nvPicPr>
          <p:cNvPr id="4" name="Рисунок 3" descr="IMG-20191004-WA0038.jpg"/>
          <p:cNvPicPr>
            <a:picLocks noChangeAspect="1"/>
          </p:cNvPicPr>
          <p:nvPr/>
        </p:nvPicPr>
        <p:blipFill>
          <a:blip r:embed="rId3"/>
          <a:srcRect t="14493"/>
          <a:stretch>
            <a:fillRect/>
          </a:stretch>
        </p:blipFill>
        <p:spPr>
          <a:xfrm>
            <a:off x="5161665" y="1142984"/>
            <a:ext cx="3982335" cy="2043108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500430" y="928670"/>
            <a:ext cx="2714644" cy="128588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Встреча школьников со студенческим активом ФППК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191119-WA00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50494"/>
            <a:ext cx="3857620" cy="2893216"/>
          </a:xfrm>
          <a:prstGeom prst="rect">
            <a:avLst/>
          </a:prstGeom>
        </p:spPr>
      </p:pic>
      <p:pic>
        <p:nvPicPr>
          <p:cNvPr id="7" name="Рисунок 6" descr="IMG-20191119-WA00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3804050"/>
            <a:ext cx="3667151" cy="2750364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3000364" y="3071810"/>
            <a:ext cx="2428892" cy="192882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Совместная научно-практическая конференция на ФППК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проекта за 1 год реализации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0191124_1314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3206738" cy="1924043"/>
          </a:xfrm>
        </p:spPr>
      </p:pic>
      <p:pic>
        <p:nvPicPr>
          <p:cNvPr id="8" name="Рисунок 7" descr="20191124_111651.jpg"/>
          <p:cNvPicPr>
            <a:picLocks noChangeAspect="1"/>
          </p:cNvPicPr>
          <p:nvPr/>
        </p:nvPicPr>
        <p:blipFill>
          <a:blip r:embed="rId3" cstate="print"/>
          <a:srcRect l="13636" t="12121" r="3409" b="14015"/>
          <a:stretch>
            <a:fillRect/>
          </a:stretch>
        </p:blipFill>
        <p:spPr>
          <a:xfrm>
            <a:off x="3929026" y="1428736"/>
            <a:ext cx="5214974" cy="2786082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3214678" y="1214422"/>
            <a:ext cx="3143272" cy="1357322"/>
          </a:xfrm>
          <a:prstGeom prst="wedge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Один день из жизни студента факультета управления КГУ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-20191124-WA0049.jpg"/>
          <p:cNvPicPr>
            <a:picLocks noChangeAspect="1"/>
          </p:cNvPicPr>
          <p:nvPr/>
        </p:nvPicPr>
        <p:blipFill>
          <a:blip r:embed="rId4"/>
          <a:srcRect t="18750" r="20833"/>
          <a:stretch>
            <a:fillRect/>
          </a:stretch>
        </p:blipFill>
        <p:spPr>
          <a:xfrm>
            <a:off x="214282" y="3214686"/>
            <a:ext cx="2662421" cy="3643314"/>
          </a:xfrm>
          <a:prstGeom prst="rect">
            <a:avLst/>
          </a:prstGeom>
        </p:spPr>
      </p:pic>
      <p:pic>
        <p:nvPicPr>
          <p:cNvPr id="11" name="Рисунок 10" descr="20191124_1023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243388"/>
            <a:ext cx="4357686" cy="2614612"/>
          </a:xfrm>
          <a:prstGeom prst="rect">
            <a:avLst/>
          </a:prstGeom>
        </p:spPr>
      </p:pic>
      <p:sp>
        <p:nvSpPr>
          <p:cNvPr id="12" name="Овальная выноска 11"/>
          <p:cNvSpPr/>
          <p:nvPr/>
        </p:nvSpPr>
        <p:spPr>
          <a:xfrm>
            <a:off x="2143108" y="3857628"/>
            <a:ext cx="3929090" cy="24288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частие  старшеклассников в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Олимпиаде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Нанотехнологии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электронике,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фотонике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медицине»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проекта за 1 год реализации</a:t>
            </a:r>
            <a:endParaRPr lang="ru-RU" dirty="0"/>
          </a:p>
        </p:txBody>
      </p:sp>
      <p:pic>
        <p:nvPicPr>
          <p:cNvPr id="4" name="Содержимое 3" descr="20191018_1045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36979" r="25000"/>
          <a:stretch>
            <a:fillRect/>
          </a:stretch>
        </p:blipFill>
        <p:spPr>
          <a:xfrm>
            <a:off x="500034" y="1357298"/>
            <a:ext cx="4024399" cy="2030021"/>
          </a:xfrm>
          <a:prstGeom prst="rect">
            <a:avLst/>
          </a:prstGeom>
        </p:spPr>
      </p:pic>
      <p:pic>
        <p:nvPicPr>
          <p:cNvPr id="1026" name="Picture 2" descr="C:\Users\User\Documents\МИП 2019\К отчету 1 год\IMG-20200208-WA0009.jpg"/>
          <p:cNvPicPr>
            <a:picLocks noChangeAspect="1" noChangeArrowheads="1"/>
          </p:cNvPicPr>
          <p:nvPr/>
        </p:nvPicPr>
        <p:blipFill>
          <a:blip r:embed="rId3"/>
          <a:srcRect t="22656" r="1367" b="14844"/>
          <a:stretch>
            <a:fillRect/>
          </a:stretch>
        </p:blipFill>
        <p:spPr bwMode="auto">
          <a:xfrm>
            <a:off x="3714744" y="3857628"/>
            <a:ext cx="5238744" cy="2489709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rot="1344978">
            <a:off x="4582400" y="1291950"/>
            <a:ext cx="3786214" cy="192882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Встреча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представителями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Group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 rot="19116928">
            <a:off x="199635" y="3705199"/>
            <a:ext cx="3699871" cy="24337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Маршрут экскурсии по всем направлениям подготовки Института пищевой и перерабатывающей промышленности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292</TotalTime>
  <Words>756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Начальная</vt:lpstr>
      <vt:lpstr>ТЕМА: «Организация совместных социокультурных образовательных практик старшеклассников и студентов как инновационная форма преемственности школы и вуза в решении задач профессионального самоопределения учащихся» </vt:lpstr>
      <vt:lpstr>Проблема и основная идея</vt:lpstr>
      <vt:lpstr>Методологические характеристики</vt:lpstr>
      <vt:lpstr>Методологические характеристики</vt:lpstr>
      <vt:lpstr> Подготовительный этап  -1 год</vt:lpstr>
      <vt:lpstr>Слайд 6</vt:lpstr>
      <vt:lpstr>Слайд 7</vt:lpstr>
      <vt:lpstr>Мероприятия проекта за 1 год реализации</vt:lpstr>
      <vt:lpstr>Мероприятия проекта за 1 год реализации</vt:lpstr>
      <vt:lpstr>КВЕСТ «ГДЕ живет СОВА?»</vt:lpstr>
      <vt:lpstr>  : ПУБЛИКАЦИИ педагогов и учащихся школы № 24, рецензенты - студенты ФППК КГУ</vt:lpstr>
      <vt:lpstr>Промежуточные результаты </vt:lpstr>
      <vt:lpstr>     Ожидаемые результаты реализации проекта</vt:lpstr>
      <vt:lpstr>Социальные эффекты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совместных социокультурных образовательных практик старшеклассников и студентов как инновационная форма преемственности школы и вуза в решении задач профессионального самоопределения учащихся»</dc:title>
  <dc:creator>User</dc:creator>
  <cp:lastModifiedBy>User</cp:lastModifiedBy>
  <cp:revision>36</cp:revision>
  <dcterms:created xsi:type="dcterms:W3CDTF">2019-10-12T08:14:42Z</dcterms:created>
  <dcterms:modified xsi:type="dcterms:W3CDTF">2020-09-23T14:08:50Z</dcterms:modified>
</cp:coreProperties>
</file>